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97" r:id="rId5"/>
    <p:sldId id="311" r:id="rId6"/>
    <p:sldId id="310" r:id="rId7"/>
    <p:sldId id="312" r:id="rId8"/>
    <p:sldId id="314" r:id="rId9"/>
    <p:sldId id="317" r:id="rId10"/>
    <p:sldId id="316" r:id="rId11"/>
    <p:sldId id="319" r:id="rId12"/>
    <p:sldId id="320" r:id="rId13"/>
    <p:sldId id="318" r:id="rId14"/>
    <p:sldId id="321" r:id="rId15"/>
    <p:sldId id="322" r:id="rId16"/>
    <p:sldId id="280" r:id="rId17"/>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12" clrIdx="0"/>
  <p:cmAuthor id="1" name="MPTC" initials="" lastIdx="1" clrIdx="1"/>
  <p:cmAuthor id="2" name="Patricia Phillips (Bookey Consulting)" initials="" lastIdx="1" clrIdx="2"/>
  <p:cmAuthor id="3" name="Michael Teske" initials="" lastIdx="3" clrIdx="3"/>
  <p:cmAuthor id="4" name="Susan" initials="" lastIdx="1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11" autoAdjust="0"/>
    <p:restoredTop sz="86645" autoAdjust="0"/>
  </p:normalViewPr>
  <p:slideViewPr>
    <p:cSldViewPr snapToGrid="0">
      <p:cViewPr>
        <p:scale>
          <a:sx n="71" d="100"/>
          <a:sy n="71" d="100"/>
        </p:scale>
        <p:origin x="-780" y="-492"/>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A7CA7305-9DA4-4FA1-8AEC-B064520DDB3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ADD8A7EF-0029-4995-B298-FD4FCAFF18FD}"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p:txBody>
          <a:bodyPr/>
          <a:lstStyle/>
          <a:p>
            <a:pPr marL="171450" indent="-171450"/>
            <a:endParaRPr lang="en-US" smtClean="0"/>
          </a:p>
        </p:txBody>
      </p:sp>
      <p:sp>
        <p:nvSpPr>
          <p:cNvPr id="33795" name="Slide Number Placeholder 3"/>
          <p:cNvSpPr>
            <a:spLocks noGrp="1"/>
          </p:cNvSpPr>
          <p:nvPr>
            <p:ph type="sldNum" sz="quarter" idx="5"/>
          </p:nvPr>
        </p:nvSpPr>
        <p:spPr>
          <a:noFill/>
        </p:spPr>
        <p:txBody>
          <a:bodyPr/>
          <a:lstStyle/>
          <a:p>
            <a:fld id="{90200E59-A7C2-441A-9CE0-E45454FF3E35}"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p:txBody>
          <a:bodyPr/>
          <a:lstStyle/>
          <a:p>
            <a:pPr marL="171450" indent="-171450">
              <a:buFontTx/>
              <a:buChar char="•"/>
            </a:pPr>
            <a:r>
              <a:rPr lang="en-US" smtClean="0"/>
              <a:t>Advanced Sharing was the traditional method used to share resources in prior versions of Microsoft Windows.</a:t>
            </a:r>
          </a:p>
          <a:p>
            <a:pPr marL="171450" indent="-171450">
              <a:buFontTx/>
              <a:buChar char="•"/>
            </a:pPr>
            <a:r>
              <a:rPr lang="en-US" smtClean="0"/>
              <a:t>The Full Control permission allows a user to grant access to the shared resource.</a:t>
            </a:r>
          </a:p>
          <a:p>
            <a:pPr marL="171450" indent="-171450">
              <a:buFontTx/>
              <a:buChar char="•"/>
            </a:pPr>
            <a:r>
              <a:rPr lang="en-US" smtClean="0"/>
              <a:t>The Change permission allows a user to delete files and folders within the share.</a:t>
            </a:r>
          </a:p>
          <a:p>
            <a:pPr marL="171450" indent="-171450">
              <a:buFontTx/>
              <a:buChar char="•"/>
            </a:pPr>
            <a:r>
              <a:rPr lang="en-US" smtClean="0"/>
              <a:t>The Read permission allows a user to read files and run executables within the share.</a:t>
            </a:r>
          </a:p>
        </p:txBody>
      </p:sp>
      <p:sp>
        <p:nvSpPr>
          <p:cNvPr id="35843" name="Slide Number Placeholder 3"/>
          <p:cNvSpPr>
            <a:spLocks noGrp="1"/>
          </p:cNvSpPr>
          <p:nvPr>
            <p:ph type="sldNum" sz="quarter" idx="5"/>
          </p:nvPr>
        </p:nvSpPr>
        <p:spPr>
          <a:noFill/>
        </p:spPr>
        <p:txBody>
          <a:bodyPr/>
          <a:lstStyle/>
          <a:p>
            <a:fld id="{61091C74-88B6-420E-B738-82AEDCB79708}"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p:txBody>
          <a:bodyPr/>
          <a:lstStyle/>
          <a:p>
            <a:pPr marL="171450" indent="-171450">
              <a:buFontTx/>
              <a:buChar char="•"/>
            </a:pPr>
            <a:r>
              <a:rPr lang="en-US" smtClean="0"/>
              <a:t>You can share a printer with multiple computers running different versions of Windows. You can click Additional Drivers to add more drivers so that the users will not have to find drivers themselves.</a:t>
            </a:r>
          </a:p>
          <a:p>
            <a:pPr marL="171450" indent="-171450">
              <a:buFontTx/>
              <a:buChar char="•"/>
            </a:pPr>
            <a:r>
              <a:rPr lang="en-US" smtClean="0"/>
              <a:t>To share a printer, click Start, click Devices And Printers, right-click the printer you want to share, and select Printer Properties. In the Properties dialog box, click the Sharing tab and enable sharing.</a:t>
            </a:r>
          </a:p>
        </p:txBody>
      </p:sp>
      <p:sp>
        <p:nvSpPr>
          <p:cNvPr id="37891" name="Slide Number Placeholder 3"/>
          <p:cNvSpPr>
            <a:spLocks noGrp="1"/>
          </p:cNvSpPr>
          <p:nvPr>
            <p:ph type="sldNum" sz="quarter" idx="5"/>
          </p:nvPr>
        </p:nvSpPr>
        <p:spPr>
          <a:noFill/>
        </p:spPr>
        <p:txBody>
          <a:bodyPr/>
          <a:lstStyle/>
          <a:p>
            <a:fld id="{045BFFC6-EF9E-4AAD-A51A-BF4868E80FC1}"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p:txBody>
          <a:bodyPr/>
          <a:lstStyle/>
          <a:p>
            <a:pPr marL="171450" indent="-171450"/>
            <a:r>
              <a:rPr lang="en-US" smtClean="0"/>
              <a:t>This screenshot also contains the option to enable Public Folder Sharing.</a:t>
            </a:r>
          </a:p>
        </p:txBody>
      </p:sp>
      <p:sp>
        <p:nvSpPr>
          <p:cNvPr id="39939" name="Slide Number Placeholder 3"/>
          <p:cNvSpPr>
            <a:spLocks noGrp="1"/>
          </p:cNvSpPr>
          <p:nvPr>
            <p:ph type="sldNum" sz="quarter" idx="5"/>
          </p:nvPr>
        </p:nvSpPr>
        <p:spPr>
          <a:noFill/>
        </p:spPr>
        <p:txBody>
          <a:bodyPr/>
          <a:lstStyle/>
          <a:p>
            <a:fld id="{51F530B2-A2A7-43B8-B55D-9CCE88B3A11F}"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p:txBody>
          <a:bodyPr/>
          <a:lstStyle/>
          <a:p>
            <a:endParaRPr lang="en-US" smtClean="0"/>
          </a:p>
        </p:txBody>
      </p:sp>
      <p:sp>
        <p:nvSpPr>
          <p:cNvPr id="41987" name="Slide Number Placeholder 3"/>
          <p:cNvSpPr>
            <a:spLocks noGrp="1"/>
          </p:cNvSpPr>
          <p:nvPr>
            <p:ph type="sldNum" sz="quarter" idx="5"/>
          </p:nvPr>
        </p:nvSpPr>
        <p:spPr>
          <a:noFill/>
        </p:spPr>
        <p:txBody>
          <a:bodyPr/>
          <a:lstStyle/>
          <a:p>
            <a:fld id="{2C29BAD9-5E35-416E-AAF1-AF3AE3E3ABD0}"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ln/>
        </p:spPr>
      </p:sp>
      <p:sp>
        <p:nvSpPr>
          <p:cNvPr id="44034" name="Notes Placeholder 2"/>
          <p:cNvSpPr>
            <a:spLocks noGrp="1"/>
          </p:cNvSpPr>
          <p:nvPr>
            <p:ph type="body" idx="1"/>
          </p:nvPr>
        </p:nvSpPr>
        <p:spPr/>
        <p:txBody>
          <a:bodyPr/>
          <a:lstStyle/>
          <a:p>
            <a:pPr marL="171450" indent="-171450">
              <a:buFontTx/>
              <a:buChar char="•"/>
            </a:pPr>
            <a:r>
              <a:rPr lang="en-US" smtClean="0"/>
              <a:t>The Reconnect At Logon check box will remember this drive mapping the next time this user logs on to the computer and make it available. Clearing that box will make that drive available only for that session, and then the drive mapping must be re-established when the user logs back on to the computer.</a:t>
            </a:r>
          </a:p>
          <a:p>
            <a:pPr marL="171450" indent="-171450">
              <a:buFontTx/>
              <a:buChar char="•"/>
            </a:pPr>
            <a:r>
              <a:rPr lang="en-US" smtClean="0"/>
              <a:t>The folder is located by the use of Universal Naming Convention (UNC): \\computername\sharename\folder\folder.</a:t>
            </a:r>
          </a:p>
          <a:p>
            <a:pPr marL="171450" indent="-171450">
              <a:buFontTx/>
              <a:buChar char="•"/>
            </a:pPr>
            <a:r>
              <a:rPr lang="en-US" smtClean="0"/>
              <a:t>This can also be accomplished by using the command line, as follows:</a:t>
            </a:r>
          </a:p>
          <a:p>
            <a:pPr marL="628650" lvl="1" indent="-171450"/>
            <a:r>
              <a:rPr lang="en-US" smtClean="0"/>
              <a:t>Net use z: \\w7-pc\documents</a:t>
            </a:r>
          </a:p>
        </p:txBody>
      </p:sp>
      <p:sp>
        <p:nvSpPr>
          <p:cNvPr id="44035" name="Slide Number Placeholder 3"/>
          <p:cNvSpPr>
            <a:spLocks noGrp="1"/>
          </p:cNvSpPr>
          <p:nvPr>
            <p:ph type="sldNum" sz="quarter" idx="5"/>
          </p:nvPr>
        </p:nvSpPr>
        <p:spPr>
          <a:noFill/>
        </p:spPr>
        <p:txBody>
          <a:bodyPr/>
          <a:lstStyle/>
          <a:p>
            <a:fld id="{49BDD214-FD94-406A-8DA5-EAC07F332A0F}"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None/>
              <a:defRPr/>
            </a:pPr>
            <a:r>
              <a:rPr lang="en-US" dirty="0" smtClean="0"/>
              <a:t>1. When do NTFS permissions apply?</a:t>
            </a:r>
          </a:p>
          <a:p>
            <a:pPr>
              <a:buFont typeface="Arial" pitchFamily="34" charset="0"/>
              <a:buNone/>
              <a:defRPr/>
            </a:pPr>
            <a:r>
              <a:rPr lang="en-US" b="1" dirty="0" smtClean="0"/>
              <a:t>When accessing the resource both locally and across a network.</a:t>
            </a:r>
          </a:p>
          <a:p>
            <a:pPr>
              <a:buFont typeface="Arial" pitchFamily="34" charset="0"/>
              <a:buNone/>
              <a:defRPr/>
            </a:pPr>
            <a:endParaRPr lang="en-US" b="1" dirty="0" smtClean="0"/>
          </a:p>
          <a:p>
            <a:pPr marL="171450" indent="-171450">
              <a:buFont typeface="Arial" pitchFamily="34" charset="0"/>
              <a:buNone/>
              <a:defRPr/>
            </a:pPr>
            <a:r>
              <a:rPr lang="en-US" dirty="0" smtClean="0"/>
              <a:t>2. What is a </a:t>
            </a:r>
            <a:r>
              <a:rPr lang="en-US" dirty="0" err="1" smtClean="0"/>
              <a:t>homegroup</a:t>
            </a:r>
            <a:r>
              <a:rPr lang="en-US" dirty="0" smtClean="0"/>
              <a:t>?</a:t>
            </a:r>
          </a:p>
          <a:p>
            <a:pPr>
              <a:buFont typeface="Arial" pitchFamily="34" charset="0"/>
              <a:buNone/>
              <a:defRPr/>
            </a:pPr>
            <a:r>
              <a:rPr lang="en-US" b="1" dirty="0" smtClean="0"/>
              <a:t>A </a:t>
            </a:r>
            <a:r>
              <a:rPr lang="en-US" b="1" dirty="0" err="1" smtClean="0"/>
              <a:t>homegroup</a:t>
            </a:r>
            <a:r>
              <a:rPr lang="en-US" b="1" dirty="0" smtClean="0"/>
              <a:t> is a group of computers on a home network that can share files and printers.</a:t>
            </a:r>
          </a:p>
          <a:p>
            <a:pPr>
              <a:buFont typeface="Arial" pitchFamily="34" charset="0"/>
              <a:buNone/>
              <a:defRPr/>
            </a:pPr>
            <a:endParaRPr lang="en-US" b="1" dirty="0" smtClean="0"/>
          </a:p>
          <a:p>
            <a:pPr marL="171450" indent="-171450">
              <a:buFont typeface="Arial" pitchFamily="34" charset="0"/>
              <a:buNone/>
              <a:defRPr/>
            </a:pPr>
            <a:r>
              <a:rPr lang="en-US" dirty="0" smtClean="0"/>
              <a:t>3. What does the Reconnect At Logon setting accomplish when mapping a network drive?</a:t>
            </a:r>
          </a:p>
          <a:p>
            <a:pPr>
              <a:buFont typeface="Arial" pitchFamily="34" charset="0"/>
              <a:buNone/>
              <a:defRPr/>
            </a:pPr>
            <a:r>
              <a:rPr lang="en-US" b="1" smtClean="0"/>
              <a:t>The Reconnect At Logon check box </a:t>
            </a:r>
            <a:r>
              <a:rPr lang="en-US" b="1" dirty="0" smtClean="0"/>
              <a:t>will remember this drive mapping the next time this user logs into the computer and make it available. </a:t>
            </a:r>
            <a:endParaRPr lang="en-US" b="1" dirty="0"/>
          </a:p>
        </p:txBody>
      </p:sp>
      <p:sp>
        <p:nvSpPr>
          <p:cNvPr id="46083" name="Slide Number Placeholder 3"/>
          <p:cNvSpPr>
            <a:spLocks noGrp="1"/>
          </p:cNvSpPr>
          <p:nvPr>
            <p:ph type="sldNum" sz="quarter" idx="5"/>
          </p:nvPr>
        </p:nvSpPr>
        <p:spPr>
          <a:noFill/>
        </p:spPr>
        <p:txBody>
          <a:bodyPr/>
          <a:lstStyle/>
          <a:p>
            <a:fld id="{E5CD78C2-3988-41F6-9C73-5BC6221B2AC2}" type="slidenum">
              <a:rPr lang="en-US"/>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endParaRPr lang="en-US" smtClean="0"/>
          </a:p>
        </p:txBody>
      </p:sp>
      <p:sp>
        <p:nvSpPr>
          <p:cNvPr id="17411" name="Slide Number Placeholder 3"/>
          <p:cNvSpPr>
            <a:spLocks noGrp="1"/>
          </p:cNvSpPr>
          <p:nvPr>
            <p:ph type="sldNum" sz="quarter" idx="5"/>
          </p:nvPr>
        </p:nvSpPr>
        <p:spPr>
          <a:noFill/>
        </p:spPr>
        <p:txBody>
          <a:bodyPr/>
          <a:lstStyle/>
          <a:p>
            <a:fld id="{E155C4B2-5B4D-46B1-9672-DE706C9FC016}"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buFontTx/>
              <a:buAutoNum type="arabicPeriod"/>
            </a:pPr>
            <a:r>
              <a:rPr lang="en-US" smtClean="0"/>
              <a:t>Full Control allows a user to modify the share Access Control List (ACL).</a:t>
            </a:r>
          </a:p>
          <a:p>
            <a:pPr marL="228600" indent="-228600">
              <a:buFontTx/>
              <a:buAutoNum type="arabicPeriod"/>
            </a:pPr>
            <a:r>
              <a:rPr lang="en-US" smtClean="0"/>
              <a:t>When accessing a shared resource, the most restrictive permission of the NTFS and share permissions applies.</a:t>
            </a:r>
          </a:p>
          <a:p>
            <a:pPr marL="228600" indent="-228600">
              <a:buFontTx/>
              <a:buAutoNum type="arabicPeriod"/>
            </a:pPr>
            <a:r>
              <a:rPr lang="en-US" smtClean="0"/>
              <a:t>File and Printer Sharing for Microsoft Networks.</a:t>
            </a:r>
          </a:p>
          <a:p>
            <a:pPr marL="228600" indent="-228600">
              <a:buFontTx/>
              <a:buAutoNum type="arabicPeriod"/>
            </a:pPr>
            <a:endParaRPr lang="en-US" smtClean="0"/>
          </a:p>
        </p:txBody>
      </p:sp>
      <p:sp>
        <p:nvSpPr>
          <p:cNvPr id="19459" name="Slide Number Placeholder 3"/>
          <p:cNvSpPr>
            <a:spLocks noGrp="1"/>
          </p:cNvSpPr>
          <p:nvPr>
            <p:ph type="sldNum" sz="quarter" idx="5"/>
          </p:nvPr>
        </p:nvSpPr>
        <p:spPr>
          <a:noFill/>
        </p:spPr>
        <p:txBody>
          <a:bodyPr/>
          <a:lstStyle/>
          <a:p>
            <a:fld id="{1B913EB3-96BA-48A2-B041-9CC83A336F7A}"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p:txBody>
          <a:bodyPr/>
          <a:lstStyle/>
          <a:p>
            <a:endParaRPr lang="en-US" smtClean="0"/>
          </a:p>
        </p:txBody>
      </p:sp>
      <p:sp>
        <p:nvSpPr>
          <p:cNvPr id="21507" name="Slide Number Placeholder 3"/>
          <p:cNvSpPr>
            <a:spLocks noGrp="1"/>
          </p:cNvSpPr>
          <p:nvPr>
            <p:ph type="sldNum" sz="quarter" idx="5"/>
          </p:nvPr>
        </p:nvSpPr>
        <p:spPr>
          <a:noFill/>
        </p:spPr>
        <p:txBody>
          <a:bodyPr/>
          <a:lstStyle/>
          <a:p>
            <a:fld id="{B9A93A93-E102-486C-98A8-8AE818F51807}"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p:txBody>
          <a:bodyPr/>
          <a:lstStyle/>
          <a:p>
            <a:endParaRPr lang="en-US" smtClean="0"/>
          </a:p>
        </p:txBody>
      </p:sp>
      <p:sp>
        <p:nvSpPr>
          <p:cNvPr id="23555" name="Slide Number Placeholder 3"/>
          <p:cNvSpPr>
            <a:spLocks noGrp="1"/>
          </p:cNvSpPr>
          <p:nvPr>
            <p:ph type="sldNum" sz="quarter" idx="5"/>
          </p:nvPr>
        </p:nvSpPr>
        <p:spPr>
          <a:noFill/>
        </p:spPr>
        <p:txBody>
          <a:bodyPr/>
          <a:lstStyle/>
          <a:p>
            <a:fld id="{3FAF5AFE-3245-42DC-8C1A-EF5E701BF60D}"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p:txBody>
          <a:bodyPr/>
          <a:lstStyle/>
          <a:p>
            <a:pPr marL="171450" indent="-171450">
              <a:buFontTx/>
              <a:buChar char="•"/>
            </a:pPr>
            <a:r>
              <a:rPr lang="en-US" smtClean="0"/>
              <a:t>Full Control also allows users to modify the ACL and take ownership of a resource. This is an extremely powerful right.</a:t>
            </a:r>
          </a:p>
          <a:p>
            <a:pPr marL="171450" indent="-171450">
              <a:buFontTx/>
              <a:buChar char="•"/>
            </a:pPr>
            <a:r>
              <a:rPr lang="en-US" smtClean="0"/>
              <a:t>A complete list of permissions, including special permissions, can be found in the Windows help file under Access Control.</a:t>
            </a:r>
          </a:p>
        </p:txBody>
      </p:sp>
      <p:sp>
        <p:nvSpPr>
          <p:cNvPr id="25603" name="Slide Number Placeholder 3"/>
          <p:cNvSpPr>
            <a:spLocks noGrp="1"/>
          </p:cNvSpPr>
          <p:nvPr>
            <p:ph type="sldNum" sz="quarter" idx="5"/>
          </p:nvPr>
        </p:nvSpPr>
        <p:spPr>
          <a:noFill/>
        </p:spPr>
        <p:txBody>
          <a:bodyPr/>
          <a:lstStyle/>
          <a:p>
            <a:fld id="{388B4BC9-DC26-4A25-938F-BAE1CA8CDFB5}"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sz="2000" dirty="0" smtClean="0"/>
              <a:t>Provide the students with the following scenario to help show how permissions are applied:</a:t>
            </a:r>
          </a:p>
          <a:p>
            <a:pPr>
              <a:buFont typeface="Arial" pitchFamily="34" charset="0"/>
              <a:buNone/>
              <a:defRPr/>
            </a:pPr>
            <a:endParaRPr lang="en-US" sz="2000" dirty="0" smtClean="0"/>
          </a:p>
          <a:p>
            <a:pPr>
              <a:buFont typeface="Arial" pitchFamily="34" charset="0"/>
              <a:buNone/>
              <a:defRPr/>
            </a:pPr>
            <a:r>
              <a:rPr lang="en-US" sz="2000" dirty="0" smtClean="0"/>
              <a:t>Q. Walter Harp is a member of the Sales group, which has a share permission of Read. The Sales group is assigned the NTFS permission of Modify. What is Walter’s effective permission?</a:t>
            </a:r>
          </a:p>
          <a:p>
            <a:pPr>
              <a:buFont typeface="Arial" pitchFamily="34" charset="0"/>
              <a:buNone/>
              <a:defRPr/>
            </a:pPr>
            <a:endParaRPr lang="en-US" sz="2000" dirty="0" smtClean="0"/>
          </a:p>
          <a:p>
            <a:pPr>
              <a:buFont typeface="Arial" pitchFamily="34" charset="0"/>
              <a:buNone/>
              <a:defRPr/>
            </a:pPr>
            <a:r>
              <a:rPr lang="en-US" sz="2000" dirty="0" smtClean="0"/>
              <a:t>A. Walter’s effective permission would be Read, because it is the more restrictive of the two assigned permissions.</a:t>
            </a:r>
            <a:endParaRPr lang="en-US" dirty="0" smtClean="0"/>
          </a:p>
        </p:txBody>
      </p:sp>
      <p:sp>
        <p:nvSpPr>
          <p:cNvPr id="27651" name="Slide Number Placeholder 3"/>
          <p:cNvSpPr>
            <a:spLocks noGrp="1"/>
          </p:cNvSpPr>
          <p:nvPr>
            <p:ph type="sldNum" sz="quarter" idx="5"/>
          </p:nvPr>
        </p:nvSpPr>
        <p:spPr>
          <a:noFill/>
        </p:spPr>
        <p:txBody>
          <a:bodyPr/>
          <a:lstStyle/>
          <a:p>
            <a:fld id="{E26F0F47-0067-46FB-A51F-64F25B62264D}"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p:txBody>
          <a:bodyPr/>
          <a:lstStyle/>
          <a:p>
            <a:pPr marL="171450" indent="-171450">
              <a:buFontTx/>
              <a:buChar char="•"/>
            </a:pPr>
            <a:r>
              <a:rPr lang="en-US" smtClean="0"/>
              <a:t>Using a homegroup makes sharing easier. You can share pictures, music, videos, documents, and printers with other people in your homegroup. Other people can't change the files that you share unless you give them permission to do so. You can help protect your homegroup with a password, which you can change at any time.</a:t>
            </a:r>
          </a:p>
          <a:p>
            <a:pPr marL="171450" indent="-171450">
              <a:buFontTx/>
              <a:buChar char="•"/>
            </a:pPr>
            <a:r>
              <a:rPr lang="en-US" smtClean="0"/>
              <a:t>When Windows 7 is installed on a computer, a homegroup is created automatically. If a homegroup already exists on your home network, you can join it. </a:t>
            </a:r>
          </a:p>
          <a:p>
            <a:pPr marL="171450" indent="-171450">
              <a:buFontTx/>
              <a:buChar char="•"/>
            </a:pPr>
            <a:r>
              <a:rPr lang="en-US" smtClean="0"/>
              <a:t>After you create or join a homegroup, you select the libraries that you want to share. You can prevent specific files or folders from being shared, and you can share additional libraries later. </a:t>
            </a:r>
          </a:p>
          <a:p>
            <a:pPr marL="171450" indent="-171450">
              <a:buFontTx/>
              <a:buChar char="•"/>
            </a:pPr>
            <a:r>
              <a:rPr lang="en-US" smtClean="0"/>
              <a:t>For more information on setting up a homegroup, browse to </a:t>
            </a:r>
            <a:r>
              <a:rPr lang="en-US" i="1" smtClean="0"/>
              <a:t>http://windows.microsoft.com/en-US/windows7/help/homegroup-from-start-to-finish.</a:t>
            </a:r>
          </a:p>
          <a:p>
            <a:pPr marL="171450" indent="-171450">
              <a:buFontTx/>
              <a:buChar char="•"/>
            </a:pPr>
            <a:endParaRPr lang="en-US" smtClean="0"/>
          </a:p>
        </p:txBody>
      </p:sp>
      <p:sp>
        <p:nvSpPr>
          <p:cNvPr id="29699" name="Slide Number Placeholder 3"/>
          <p:cNvSpPr>
            <a:spLocks noGrp="1"/>
          </p:cNvSpPr>
          <p:nvPr>
            <p:ph type="sldNum" sz="quarter" idx="5"/>
          </p:nvPr>
        </p:nvSpPr>
        <p:spPr>
          <a:noFill/>
        </p:spPr>
        <p:txBody>
          <a:bodyPr/>
          <a:lstStyle/>
          <a:p>
            <a:fld id="{9F4B84D1-0138-4D27-92EF-EAD419299C9A}"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p:txBody>
          <a:bodyPr/>
          <a:lstStyle/>
          <a:p>
            <a:pPr marL="171450" indent="-171450">
              <a:buFontTx/>
              <a:buChar char="•"/>
            </a:pPr>
            <a:endParaRPr lang="en-US" smtClean="0"/>
          </a:p>
        </p:txBody>
      </p:sp>
      <p:sp>
        <p:nvSpPr>
          <p:cNvPr id="31747" name="Slide Number Placeholder 3"/>
          <p:cNvSpPr>
            <a:spLocks noGrp="1"/>
          </p:cNvSpPr>
          <p:nvPr>
            <p:ph type="sldNum" sz="quarter" idx="5"/>
          </p:nvPr>
        </p:nvSpPr>
        <p:spPr>
          <a:noFill/>
        </p:spPr>
        <p:txBody>
          <a:bodyPr/>
          <a:lstStyle/>
          <a:p>
            <a:fld id="{87B25751-6A17-4FAE-B9AD-01EC07E995F8}"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4.2</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13.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File and Print Sharing</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4.2</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Public Folder Sharing</a:t>
            </a:r>
            <a:endParaRPr lang="en-US" sz="2800" dirty="0"/>
          </a:p>
          <a:p>
            <a:pPr marL="285750" indent="-285750">
              <a:defRPr/>
            </a:pPr>
            <a:r>
              <a:rPr lang="en-US" sz="2000" b="0" dirty="0" smtClean="0"/>
              <a:t>Turned </a:t>
            </a:r>
            <a:r>
              <a:rPr lang="en-US" sz="2000" b="0" dirty="0"/>
              <a:t>off by </a:t>
            </a:r>
            <a:r>
              <a:rPr lang="en-US" sz="2000" b="0" dirty="0" smtClean="0"/>
              <a:t>default.</a:t>
            </a:r>
          </a:p>
          <a:p>
            <a:pPr marL="285750" indent="-285750">
              <a:defRPr/>
            </a:pPr>
            <a:r>
              <a:rPr lang="en-US" sz="2000" b="0" dirty="0" smtClean="0"/>
              <a:t> Files can be shared by </a:t>
            </a:r>
            <a:r>
              <a:rPr lang="en-US" sz="2000" b="0" dirty="0"/>
              <a:t>dropping files in the Public folder (</a:t>
            </a:r>
            <a:r>
              <a:rPr lang="en-US" sz="2000" b="0" dirty="0" smtClean="0"/>
              <a:t>Windows 7). </a:t>
            </a:r>
            <a:endParaRPr lang="en-US" sz="2000" b="0" dirty="0"/>
          </a:p>
          <a:p>
            <a:pPr marL="285750" indent="-285750">
              <a:defRPr/>
            </a:pPr>
            <a:endParaRPr lang="en-US" sz="1800" b="0" dirty="0"/>
          </a:p>
          <a:p>
            <a:pPr marL="285750" indent="-285750">
              <a:defRPr/>
            </a:pPr>
            <a:endParaRPr lang="en-US" sz="1800" b="0" dirty="0" smtClean="0"/>
          </a:p>
          <a:p>
            <a:pPr marL="0" indent="0">
              <a:buFont typeface="Wingdings" charset="2"/>
              <a:buNone/>
              <a:defRPr/>
            </a:pPr>
            <a:endParaRPr lang="en-US" sz="1800" b="0" dirty="0" smtClean="0"/>
          </a:p>
        </p:txBody>
      </p:sp>
      <p:pic>
        <p:nvPicPr>
          <p:cNvPr id="32770" name="Picture 2"/>
          <p:cNvPicPr>
            <a:picLocks noChangeAspect="1"/>
          </p:cNvPicPr>
          <p:nvPr/>
        </p:nvPicPr>
        <p:blipFill>
          <a:blip r:embed="rId3"/>
          <a:srcRect/>
          <a:stretch>
            <a:fillRect/>
          </a:stretch>
        </p:blipFill>
        <p:spPr bwMode="auto">
          <a:xfrm>
            <a:off x="2635250" y="2817813"/>
            <a:ext cx="4062413" cy="3671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470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Advanced Sharing</a:t>
            </a:r>
            <a:endParaRPr lang="en-US" sz="2800" dirty="0"/>
          </a:p>
          <a:p>
            <a:pPr marL="285750" indent="-285750">
              <a:defRPr/>
            </a:pPr>
            <a:r>
              <a:rPr lang="en-US" sz="2000" b="0" dirty="0" smtClean="0"/>
              <a:t>Offers more control over sharing resources.</a:t>
            </a:r>
          </a:p>
          <a:p>
            <a:pPr marL="285750" indent="-285750">
              <a:defRPr/>
            </a:pPr>
            <a:r>
              <a:rPr lang="en-US" sz="2000" b="0" dirty="0" smtClean="0"/>
              <a:t>Right-click the folder, select Properties, then click the Sharing tab. Click the Advanced Sharing button.</a:t>
            </a:r>
          </a:p>
          <a:p>
            <a:pPr marL="0" indent="0">
              <a:buFont typeface="Wingdings" charset="2"/>
              <a:buNone/>
              <a:defRPr/>
            </a:pPr>
            <a:endParaRPr lang="en-US" sz="1800" b="0" dirty="0" smtClean="0"/>
          </a:p>
          <a:p>
            <a:pPr marL="285750" indent="-285750">
              <a:defRPr/>
            </a:pPr>
            <a:endParaRPr lang="en-US" sz="1800" b="0" dirty="0"/>
          </a:p>
          <a:p>
            <a:pPr marL="285750" indent="-285750">
              <a:defRPr/>
            </a:pPr>
            <a:endParaRPr lang="en-US" sz="1800" b="0" dirty="0"/>
          </a:p>
          <a:p>
            <a:pPr marL="285750" indent="-285750">
              <a:defRPr/>
            </a:pPr>
            <a:endParaRPr lang="en-US" sz="1800" b="0" dirty="0" smtClean="0"/>
          </a:p>
          <a:p>
            <a:pPr marL="0" indent="0">
              <a:buFont typeface="Wingdings" charset="2"/>
              <a:buNone/>
              <a:defRPr/>
            </a:pPr>
            <a:endParaRPr lang="en-US" sz="1800" b="0" dirty="0" smtClean="0"/>
          </a:p>
        </p:txBody>
      </p:sp>
      <p:pic>
        <p:nvPicPr>
          <p:cNvPr id="34818" name="Picture 1"/>
          <p:cNvPicPr>
            <a:picLocks noChangeAspect="1"/>
          </p:cNvPicPr>
          <p:nvPr/>
        </p:nvPicPr>
        <p:blipFill>
          <a:blip r:embed="rId3"/>
          <a:srcRect/>
          <a:stretch>
            <a:fillRect/>
          </a:stretch>
        </p:blipFill>
        <p:spPr bwMode="auto">
          <a:xfrm>
            <a:off x="1103313" y="3446463"/>
            <a:ext cx="2986087" cy="3011487"/>
          </a:xfrm>
          <a:prstGeom prst="rect">
            <a:avLst/>
          </a:prstGeom>
          <a:noFill/>
          <a:ln w="9525">
            <a:noFill/>
            <a:miter lim="800000"/>
            <a:headEnd/>
            <a:tailEnd/>
          </a:ln>
        </p:spPr>
      </p:pic>
      <p:pic>
        <p:nvPicPr>
          <p:cNvPr id="34819" name="Picture 2"/>
          <p:cNvPicPr>
            <a:picLocks noChangeAspect="1"/>
          </p:cNvPicPr>
          <p:nvPr/>
        </p:nvPicPr>
        <p:blipFill>
          <a:blip r:embed="rId4"/>
          <a:srcRect/>
          <a:stretch>
            <a:fillRect/>
          </a:stretch>
        </p:blipFill>
        <p:spPr bwMode="auto">
          <a:xfrm>
            <a:off x="5243513" y="3009900"/>
            <a:ext cx="2873375" cy="3462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137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Printer Sharing</a:t>
            </a:r>
          </a:p>
          <a:p>
            <a:pPr marL="457200" indent="-457200">
              <a:buFont typeface="Wingdings" pitchFamily="2" charset="2"/>
              <a:buNone/>
              <a:defRPr/>
            </a:pPr>
            <a:endParaRPr lang="en-US" sz="1400" dirty="0" smtClean="0"/>
          </a:p>
          <a:p>
            <a:pPr marL="0" indent="0">
              <a:buFont typeface="Wingdings" charset="2"/>
              <a:buNone/>
              <a:defRPr/>
            </a:pPr>
            <a:r>
              <a:rPr lang="en-US" sz="2000" b="0" dirty="0" smtClean="0"/>
              <a:t>Allows multiple computers on a network to use a single printer.</a:t>
            </a:r>
          </a:p>
          <a:p>
            <a:pPr marL="285750" indent="-285750">
              <a:defRPr/>
            </a:pPr>
            <a:endParaRPr lang="en-US" sz="1800" b="0" dirty="0" smtClean="0"/>
          </a:p>
          <a:p>
            <a:pPr marL="0" indent="0">
              <a:buFont typeface="Wingdings" charset="2"/>
              <a:buNone/>
              <a:defRPr/>
            </a:pPr>
            <a:endParaRPr lang="en-US" sz="1800" b="0" dirty="0" smtClean="0"/>
          </a:p>
          <a:p>
            <a:pPr marL="285750" indent="-285750">
              <a:defRPr/>
            </a:pPr>
            <a:endParaRPr lang="en-US" sz="1800" b="0" dirty="0"/>
          </a:p>
          <a:p>
            <a:pPr marL="285750" indent="-285750">
              <a:defRPr/>
            </a:pPr>
            <a:endParaRPr lang="en-US" sz="1800" b="0" dirty="0"/>
          </a:p>
          <a:p>
            <a:pPr marL="285750" indent="-285750">
              <a:defRPr/>
            </a:pPr>
            <a:endParaRPr lang="en-US" sz="1800" b="0" dirty="0" smtClean="0"/>
          </a:p>
          <a:p>
            <a:pPr marL="0" indent="0">
              <a:buFont typeface="Wingdings" charset="2"/>
              <a:buNone/>
              <a:defRPr/>
            </a:pPr>
            <a:endParaRPr lang="en-US" sz="1800" b="0" dirty="0" smtClean="0"/>
          </a:p>
        </p:txBody>
      </p:sp>
      <p:grpSp>
        <p:nvGrpSpPr>
          <p:cNvPr id="36866" name="Group 5"/>
          <p:cNvGrpSpPr>
            <a:grpSpLocks/>
          </p:cNvGrpSpPr>
          <p:nvPr/>
        </p:nvGrpSpPr>
        <p:grpSpPr bwMode="auto">
          <a:xfrm>
            <a:off x="952500" y="2794000"/>
            <a:ext cx="7143750" cy="3722688"/>
            <a:chOff x="876300" y="2456804"/>
            <a:chExt cx="7143750" cy="3721746"/>
          </a:xfrm>
        </p:grpSpPr>
        <p:pic>
          <p:nvPicPr>
            <p:cNvPr id="36867" name="Picture 3"/>
            <p:cNvPicPr>
              <a:picLocks noChangeAspect="1"/>
            </p:cNvPicPr>
            <p:nvPr/>
          </p:nvPicPr>
          <p:blipFill>
            <a:blip r:embed="rId3"/>
            <a:srcRect/>
            <a:stretch>
              <a:fillRect/>
            </a:stretch>
          </p:blipFill>
          <p:spPr bwMode="auto">
            <a:xfrm>
              <a:off x="876300" y="2456804"/>
              <a:ext cx="3302000" cy="3721746"/>
            </a:xfrm>
            <a:prstGeom prst="rect">
              <a:avLst/>
            </a:prstGeom>
            <a:noFill/>
            <a:ln w="9525">
              <a:noFill/>
              <a:miter lim="800000"/>
              <a:headEnd/>
              <a:tailEnd/>
            </a:ln>
          </p:spPr>
        </p:pic>
        <p:pic>
          <p:nvPicPr>
            <p:cNvPr id="36868" name="Picture 4"/>
            <p:cNvPicPr>
              <a:picLocks noChangeAspect="1"/>
            </p:cNvPicPr>
            <p:nvPr/>
          </p:nvPicPr>
          <p:blipFill>
            <a:blip r:embed="rId4"/>
            <a:srcRect/>
            <a:stretch>
              <a:fillRect/>
            </a:stretch>
          </p:blipFill>
          <p:spPr bwMode="auto">
            <a:xfrm>
              <a:off x="5092700" y="2933477"/>
              <a:ext cx="2927350" cy="2768399"/>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2855913" cy="4610100"/>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Printer Sharing (continued)</a:t>
            </a:r>
          </a:p>
          <a:p>
            <a:pPr marL="0" indent="0">
              <a:buFont typeface="Wingdings" charset="2"/>
              <a:buNone/>
              <a:defRPr/>
            </a:pPr>
            <a:r>
              <a:rPr lang="en-US" sz="2000" b="0" dirty="0" smtClean="0"/>
              <a:t>Enable </a:t>
            </a:r>
            <a:r>
              <a:rPr lang="en-US" sz="2000" b="0" dirty="0"/>
              <a:t>printer </a:t>
            </a:r>
            <a:r>
              <a:rPr lang="en-US" sz="2000" b="0" dirty="0" smtClean="0"/>
              <a:t>sharing through a firewall as follows:</a:t>
            </a:r>
          </a:p>
          <a:p>
            <a:pPr marL="171450" indent="-171450">
              <a:buFont typeface="Arial" pitchFamily="34" charset="0"/>
              <a:buChar char="•"/>
              <a:defRPr/>
            </a:pPr>
            <a:r>
              <a:rPr lang="en-US" sz="2000" b="0" dirty="0" smtClean="0"/>
              <a:t>Click Start.</a:t>
            </a:r>
          </a:p>
          <a:p>
            <a:pPr marL="171450" indent="-171450">
              <a:buFont typeface="Arial" pitchFamily="34" charset="0"/>
              <a:buChar char="•"/>
              <a:defRPr/>
            </a:pPr>
            <a:r>
              <a:rPr lang="en-US" sz="2000" b="0" dirty="0" smtClean="0"/>
              <a:t>Open </a:t>
            </a:r>
            <a:r>
              <a:rPr lang="en-US" sz="2000" b="0" dirty="0"/>
              <a:t>Control </a:t>
            </a:r>
            <a:r>
              <a:rPr lang="en-US" sz="2000" b="0" dirty="0" smtClean="0"/>
              <a:t>Panel.</a:t>
            </a:r>
          </a:p>
          <a:p>
            <a:pPr marL="171450" indent="-171450">
              <a:buFont typeface="Arial" pitchFamily="34" charset="0"/>
              <a:buChar char="•"/>
              <a:defRPr/>
            </a:pPr>
            <a:r>
              <a:rPr lang="en-US" sz="2000" b="0" dirty="0" smtClean="0"/>
              <a:t>Click </a:t>
            </a:r>
            <a:r>
              <a:rPr lang="en-US" sz="2000" b="0" dirty="0"/>
              <a:t>Network </a:t>
            </a:r>
            <a:r>
              <a:rPr lang="en-US" sz="2000" b="0" dirty="0" smtClean="0"/>
              <a:t>And Internet.</a:t>
            </a:r>
          </a:p>
          <a:p>
            <a:pPr marL="171450" indent="-171450">
              <a:buFont typeface="Arial" pitchFamily="34" charset="0"/>
              <a:buChar char="•"/>
              <a:defRPr/>
            </a:pPr>
            <a:r>
              <a:rPr lang="en-US" sz="2000" b="0" dirty="0" smtClean="0"/>
              <a:t>Click </a:t>
            </a:r>
            <a:r>
              <a:rPr lang="en-US" sz="2000" b="0" dirty="0"/>
              <a:t>Network </a:t>
            </a:r>
            <a:r>
              <a:rPr lang="en-US" sz="2000" b="0" dirty="0" smtClean="0"/>
              <a:t>And </a:t>
            </a:r>
            <a:r>
              <a:rPr lang="en-US" sz="2000" b="0" dirty="0"/>
              <a:t>Sharing </a:t>
            </a:r>
            <a:r>
              <a:rPr lang="en-US" sz="2000" b="0" dirty="0" smtClean="0"/>
              <a:t>Center.</a:t>
            </a:r>
          </a:p>
          <a:p>
            <a:pPr marL="171450" indent="-171450">
              <a:buFont typeface="Arial" pitchFamily="34" charset="0"/>
              <a:buChar char="•"/>
              <a:defRPr/>
            </a:pPr>
            <a:r>
              <a:rPr lang="en-US" sz="2000" b="0" dirty="0"/>
              <a:t>C</a:t>
            </a:r>
            <a:r>
              <a:rPr lang="en-US" sz="2000" b="0" dirty="0" smtClean="0"/>
              <a:t>lick </a:t>
            </a:r>
            <a:r>
              <a:rPr lang="en-US" sz="2000" b="0" dirty="0"/>
              <a:t>Change </a:t>
            </a:r>
            <a:r>
              <a:rPr lang="en-US" sz="2000" b="0" dirty="0" smtClean="0"/>
              <a:t>Advanced </a:t>
            </a:r>
            <a:r>
              <a:rPr lang="en-US" sz="2000" b="0" dirty="0"/>
              <a:t>S</a:t>
            </a:r>
            <a:r>
              <a:rPr lang="en-US" sz="2000" b="0" dirty="0" smtClean="0"/>
              <a:t>haring Settings.</a:t>
            </a:r>
            <a:endParaRPr lang="en-US" sz="2000" b="0" dirty="0"/>
          </a:p>
          <a:p>
            <a:pPr marL="285750" indent="-285750">
              <a:defRPr/>
            </a:pPr>
            <a:endParaRPr lang="en-US" sz="1800" b="0" dirty="0" smtClean="0"/>
          </a:p>
          <a:p>
            <a:pPr marL="0" indent="0">
              <a:buFont typeface="Wingdings" charset="2"/>
              <a:buNone/>
              <a:defRPr/>
            </a:pPr>
            <a:endParaRPr lang="en-US" sz="1800" b="0" dirty="0" smtClean="0"/>
          </a:p>
          <a:p>
            <a:pPr marL="285750" indent="-285750">
              <a:defRPr/>
            </a:pPr>
            <a:endParaRPr lang="en-US" sz="1800" b="0" dirty="0"/>
          </a:p>
          <a:p>
            <a:pPr marL="285750" indent="-285750">
              <a:defRPr/>
            </a:pPr>
            <a:endParaRPr lang="en-US" sz="1800" b="0" dirty="0"/>
          </a:p>
          <a:p>
            <a:pPr marL="285750" indent="-285750">
              <a:defRPr/>
            </a:pPr>
            <a:endParaRPr lang="en-US" sz="1800" b="0" dirty="0" smtClean="0"/>
          </a:p>
          <a:p>
            <a:pPr marL="0" indent="0">
              <a:buFont typeface="Wingdings" charset="2"/>
              <a:buNone/>
              <a:defRPr/>
            </a:pPr>
            <a:endParaRPr lang="en-US" sz="1800" b="0" dirty="0" smtClean="0"/>
          </a:p>
        </p:txBody>
      </p:sp>
      <p:pic>
        <p:nvPicPr>
          <p:cNvPr id="38914" name="Picture 1"/>
          <p:cNvPicPr>
            <a:picLocks noChangeAspect="1"/>
          </p:cNvPicPr>
          <p:nvPr/>
        </p:nvPicPr>
        <p:blipFill>
          <a:blip r:embed="rId3"/>
          <a:srcRect/>
          <a:stretch>
            <a:fillRect/>
          </a:stretch>
        </p:blipFill>
        <p:spPr bwMode="auto">
          <a:xfrm>
            <a:off x="3533775" y="1903413"/>
            <a:ext cx="5014913" cy="35893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137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a:t>Connecting to </a:t>
            </a:r>
            <a:r>
              <a:rPr lang="en-US" sz="2800" dirty="0" smtClean="0"/>
              <a:t>Shared Resources</a:t>
            </a:r>
          </a:p>
          <a:p>
            <a:pPr marL="457200" indent="-457200">
              <a:buFont typeface="Wingdings" pitchFamily="2" charset="2"/>
              <a:buNone/>
              <a:defRPr/>
            </a:pPr>
            <a:endParaRPr lang="en-US" sz="1800" dirty="0"/>
          </a:p>
          <a:p>
            <a:pPr marL="171450" indent="-171450">
              <a:buFont typeface="Arial" pitchFamily="34" charset="0"/>
              <a:buChar char="•"/>
              <a:defRPr/>
            </a:pPr>
            <a:r>
              <a:rPr lang="en-US" sz="2000" b="0" dirty="0"/>
              <a:t>C</a:t>
            </a:r>
            <a:r>
              <a:rPr lang="en-US" sz="2000" b="0" dirty="0" smtClean="0"/>
              <a:t>onnect shared resources by clicking the Network icon in Windows Explorer and selecting the computer that is sharing the resources.</a:t>
            </a:r>
          </a:p>
          <a:p>
            <a:pPr marL="171450" indent="-171450">
              <a:buFont typeface="Arial" pitchFamily="34" charset="0"/>
              <a:buChar char="•"/>
              <a:defRPr/>
            </a:pPr>
            <a:r>
              <a:rPr lang="en-US" sz="2000" b="0" dirty="0" smtClean="0"/>
              <a:t>For printers, right-click the device and select Connect. This will install the appropriate driver and make the shared printer available on your computer.</a:t>
            </a:r>
          </a:p>
          <a:p>
            <a:pPr marL="171450" indent="-171450">
              <a:buFont typeface="Arial" pitchFamily="34" charset="0"/>
              <a:buChar char="•"/>
              <a:defRPr/>
            </a:pPr>
            <a:endParaRPr lang="en-US" sz="1800" b="0" dirty="0"/>
          </a:p>
          <a:p>
            <a:pPr marL="285750" indent="-285750">
              <a:defRPr/>
            </a:pPr>
            <a:endParaRPr lang="en-US" sz="1800" b="0" dirty="0" smtClean="0"/>
          </a:p>
          <a:p>
            <a:pPr marL="0" indent="0">
              <a:buFont typeface="Wingdings" charset="2"/>
              <a:buNone/>
              <a:defRPr/>
            </a:pPr>
            <a:endParaRPr lang="en-US" sz="1800" b="0" dirty="0" smtClean="0"/>
          </a:p>
          <a:p>
            <a:pPr marL="285750" indent="-285750">
              <a:defRPr/>
            </a:pPr>
            <a:endParaRPr lang="en-US" sz="1800" b="0" dirty="0"/>
          </a:p>
          <a:p>
            <a:pPr marL="285750" indent="-285750">
              <a:defRPr/>
            </a:pPr>
            <a:endParaRPr lang="en-US" sz="1800" b="0" dirty="0"/>
          </a:p>
          <a:p>
            <a:pPr marL="285750" indent="-285750">
              <a:defRPr/>
            </a:pPr>
            <a:endParaRPr lang="en-US" sz="1800" b="0" dirty="0" smtClean="0"/>
          </a:p>
          <a:p>
            <a:pPr marL="0" indent="0">
              <a:buFont typeface="Wingdings" charset="2"/>
              <a:buNone/>
              <a:defRPr/>
            </a:pPr>
            <a:endParaRPr lang="en-US" sz="1800" b="0" dirty="0" smtClean="0"/>
          </a:p>
        </p:txBody>
      </p:sp>
      <p:pic>
        <p:nvPicPr>
          <p:cNvPr id="40962" name="Picture 2"/>
          <p:cNvPicPr>
            <a:picLocks noChangeAspect="1"/>
          </p:cNvPicPr>
          <p:nvPr/>
        </p:nvPicPr>
        <p:blipFill>
          <a:blip r:embed="rId3"/>
          <a:srcRect/>
          <a:stretch>
            <a:fillRect/>
          </a:stretch>
        </p:blipFill>
        <p:spPr bwMode="auto">
          <a:xfrm>
            <a:off x="1231900" y="4148138"/>
            <a:ext cx="6592888" cy="229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a:t>Connecting to </a:t>
            </a:r>
            <a:r>
              <a:rPr lang="en-US" sz="2800" dirty="0" smtClean="0"/>
              <a:t>Shared Resources (continued)</a:t>
            </a:r>
          </a:p>
          <a:p>
            <a:pPr marL="457200" indent="-457200">
              <a:buFont typeface="Wingdings" pitchFamily="2" charset="2"/>
              <a:buNone/>
              <a:defRPr/>
            </a:pPr>
            <a:endParaRPr lang="en-US" sz="1800" dirty="0"/>
          </a:p>
          <a:p>
            <a:pPr marL="171450" indent="-171450">
              <a:buFont typeface="Arial" pitchFamily="34" charset="0"/>
              <a:buChar char="•"/>
              <a:defRPr/>
            </a:pPr>
            <a:r>
              <a:rPr lang="en-US" sz="2000" b="0" dirty="0" smtClean="0"/>
              <a:t>Right-click a shared folder and select Map Network Drive to make the folder available through Windows Explorer using a drive letter identifier.</a:t>
            </a:r>
          </a:p>
          <a:p>
            <a:pPr marL="171450" indent="-171450">
              <a:buFont typeface="Arial" pitchFamily="34" charset="0"/>
              <a:buChar char="•"/>
              <a:defRPr/>
            </a:pPr>
            <a:r>
              <a:rPr lang="en-US" sz="2000" b="0" dirty="0" smtClean="0"/>
              <a:t>The mapped network drive will be displayed in Windows Explorer under Network Locations.</a:t>
            </a:r>
          </a:p>
          <a:p>
            <a:pPr marL="171450" indent="-171450">
              <a:buFont typeface="Arial" pitchFamily="34" charset="0"/>
              <a:buChar char="•"/>
              <a:defRPr/>
            </a:pPr>
            <a:endParaRPr lang="en-US" sz="1800" b="0" dirty="0"/>
          </a:p>
          <a:p>
            <a:pPr marL="285750" indent="-285750">
              <a:defRPr/>
            </a:pPr>
            <a:endParaRPr lang="en-US" sz="1800" b="0" dirty="0" smtClean="0"/>
          </a:p>
          <a:p>
            <a:pPr marL="0" indent="0">
              <a:buFont typeface="Wingdings" charset="2"/>
              <a:buNone/>
              <a:defRPr/>
            </a:pPr>
            <a:endParaRPr lang="en-US" sz="1800" b="0" dirty="0" smtClean="0"/>
          </a:p>
          <a:p>
            <a:pPr marL="285750" indent="-285750">
              <a:defRPr/>
            </a:pPr>
            <a:endParaRPr lang="en-US" sz="1800" b="0" dirty="0"/>
          </a:p>
          <a:p>
            <a:pPr marL="285750" indent="-285750">
              <a:defRPr/>
            </a:pPr>
            <a:endParaRPr lang="en-US" sz="1800" b="0" dirty="0"/>
          </a:p>
          <a:p>
            <a:pPr marL="285750" indent="-285750">
              <a:defRPr/>
            </a:pPr>
            <a:endParaRPr lang="en-US" sz="1800" b="0" dirty="0" smtClean="0"/>
          </a:p>
          <a:p>
            <a:pPr marL="0" indent="0">
              <a:buFont typeface="Wingdings" charset="2"/>
              <a:buNone/>
              <a:defRPr/>
            </a:pPr>
            <a:endParaRPr lang="en-US" sz="1800" b="0" dirty="0" smtClean="0"/>
          </a:p>
        </p:txBody>
      </p:sp>
      <p:pic>
        <p:nvPicPr>
          <p:cNvPr id="43010" name="Picture 1"/>
          <p:cNvPicPr>
            <a:picLocks noChangeAspect="1"/>
          </p:cNvPicPr>
          <p:nvPr/>
        </p:nvPicPr>
        <p:blipFill>
          <a:blip r:embed="rId3"/>
          <a:srcRect/>
          <a:stretch>
            <a:fillRect/>
          </a:stretch>
        </p:blipFill>
        <p:spPr bwMode="auto">
          <a:xfrm>
            <a:off x="3571875" y="3554413"/>
            <a:ext cx="4108450" cy="299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Arial Narrow" pitchFamily="34" charset="0"/>
              <a:buAutoNum type="arabicPeriod"/>
            </a:pPr>
            <a:r>
              <a:rPr lang="en-US" sz="2000" b="0" smtClean="0"/>
              <a:t>When do NTFS permissions apply?</a:t>
            </a:r>
          </a:p>
          <a:p>
            <a:pPr marL="457200" indent="-457200">
              <a:buFont typeface="Arial Narrow" pitchFamily="34" charset="0"/>
              <a:buAutoNum type="arabicPeriod"/>
            </a:pPr>
            <a:r>
              <a:rPr lang="en-US" sz="2000" b="0" smtClean="0"/>
              <a:t>What is a homegroup?</a:t>
            </a:r>
          </a:p>
          <a:p>
            <a:pPr marL="457200" indent="-457200">
              <a:buFont typeface="Arial Narrow" pitchFamily="34" charset="0"/>
              <a:buAutoNum type="arabicPeriod"/>
            </a:pPr>
            <a:r>
              <a:rPr lang="en-US" sz="2000" b="0" smtClean="0"/>
              <a:t>What does the Reconnect At Logon setting accomplish when mapping a network drive?</a:t>
            </a:r>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Clr>
                <a:srgbClr val="8DACD0"/>
              </a:buClr>
              <a:buSzPct val="70000"/>
              <a:buFont typeface="Wingdings" pitchFamily="2" charset="2"/>
              <a:buNone/>
            </a:pPr>
            <a:endParaRPr lang="en-US" sz="280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 file and print sharing.</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 explore:</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NTFS permissions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File sharing</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Printer sharing</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Connecting to shared resources</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7874000"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What advanced share permission allows the user to grant access to a  resource to other users?</a:t>
            </a:r>
          </a:p>
          <a:p>
            <a:pPr marL="457200" indent="-457200">
              <a:buFont typeface="Arial Narrow" pitchFamily="34" charset="0"/>
              <a:buAutoNum type="arabicPeriod"/>
            </a:pPr>
            <a:r>
              <a:rPr lang="en-US" sz="2000" b="0" smtClean="0"/>
              <a:t>What permissions are effective when accessing a folder through a share?</a:t>
            </a:r>
          </a:p>
          <a:p>
            <a:pPr marL="457200" indent="-457200">
              <a:buFont typeface="Arial Narrow" pitchFamily="34" charset="0"/>
              <a:buAutoNum type="arabicPeriod"/>
            </a:pPr>
            <a:r>
              <a:rPr lang="en-US" sz="2000" b="0" smtClean="0"/>
              <a:t>What service allows file and printer sharing?</a:t>
            </a:r>
          </a:p>
          <a:p>
            <a:pPr marL="457200" indent="-457200">
              <a:buFont typeface="Arial Narrow" pitchFamily="34" charset="0"/>
              <a:buAutoNum type="arabicPeriod"/>
            </a:pPr>
            <a:endParaRPr lang="en-US" sz="2000" b="0" smtClean="0"/>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780415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NTFS Permissions</a:t>
            </a:r>
          </a:p>
          <a:p>
            <a:pPr marL="457200" indent="-457200">
              <a:buFont typeface="Wingdings" pitchFamily="2" charset="2"/>
              <a:buNone/>
              <a:defRPr/>
            </a:pPr>
            <a:endParaRPr lang="en-US" sz="2000" dirty="0" smtClean="0"/>
          </a:p>
          <a:p>
            <a:pPr marL="0" indent="0">
              <a:buFont typeface="Wingdings" charset="2"/>
              <a:buNone/>
              <a:defRPr/>
            </a:pPr>
            <a:r>
              <a:rPr lang="en-US" sz="2000" b="0" dirty="0" smtClean="0"/>
              <a:t>When securing a </a:t>
            </a:r>
            <a:r>
              <a:rPr lang="en-US" sz="2000" b="0" dirty="0"/>
              <a:t>computer and its </a:t>
            </a:r>
            <a:r>
              <a:rPr lang="en-US" sz="2000" b="0" dirty="0" smtClean="0"/>
              <a:t>resources, you will perform the following tasks:</a:t>
            </a:r>
          </a:p>
          <a:p>
            <a:pPr marL="457200" indent="-457200">
              <a:buFont typeface="Wingdings" pitchFamily="2" charset="2"/>
              <a:buChar char="§"/>
              <a:defRPr/>
            </a:pPr>
            <a:r>
              <a:rPr lang="en-US" sz="2000" b="0" dirty="0" smtClean="0"/>
              <a:t>Evaluate the </a:t>
            </a:r>
            <a:r>
              <a:rPr lang="en-US" sz="2000" b="0" dirty="0"/>
              <a:t>rights that users will </a:t>
            </a:r>
            <a:r>
              <a:rPr lang="en-US" sz="2000" b="0" dirty="0" smtClean="0"/>
              <a:t>need. </a:t>
            </a:r>
            <a:endParaRPr lang="en-US" sz="2000" b="0" dirty="0"/>
          </a:p>
          <a:p>
            <a:pPr marL="457200" indent="-457200">
              <a:buFont typeface="Wingdings" pitchFamily="2" charset="2"/>
              <a:buChar char="§"/>
              <a:defRPr/>
            </a:pPr>
            <a:r>
              <a:rPr lang="en-US" sz="2000" b="0" dirty="0" smtClean="0"/>
              <a:t>Grant </a:t>
            </a:r>
            <a:r>
              <a:rPr lang="en-US" sz="2000" b="0" dirty="0"/>
              <a:t>users or groups specific user rights. </a:t>
            </a:r>
            <a:endParaRPr lang="en-US" sz="2000" b="0" dirty="0" smtClean="0"/>
          </a:p>
          <a:p>
            <a:pPr marL="457200" indent="-457200">
              <a:buFont typeface="Wingdings" pitchFamily="2" charset="2"/>
              <a:buChar char="§"/>
              <a:defRPr/>
            </a:pPr>
            <a:r>
              <a:rPr lang="en-US" sz="2000" b="0" dirty="0" smtClean="0"/>
              <a:t>Secure </a:t>
            </a:r>
            <a:r>
              <a:rPr lang="en-US" sz="2000" b="0" dirty="0"/>
              <a:t>an object, such as a file or folder, by assigning permissions to allow users or groups to perform specific actions on that object.</a:t>
            </a:r>
            <a:endParaRPr lang="en-US" sz="2000" b="0" dirty="0" smtClean="0"/>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43053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NTFS Permissions (continued)</a:t>
            </a:r>
          </a:p>
          <a:p>
            <a:pPr marL="457200" indent="-457200">
              <a:buFont typeface="Wingdings" pitchFamily="2" charset="2"/>
              <a:buNone/>
              <a:defRPr/>
            </a:pPr>
            <a:endParaRPr lang="en-US" sz="2000" dirty="0" smtClean="0"/>
          </a:p>
          <a:p>
            <a:pPr marL="457200" indent="-457200">
              <a:buFont typeface="Wingdings" pitchFamily="2" charset="2"/>
              <a:buChar char="§"/>
              <a:defRPr/>
            </a:pPr>
            <a:r>
              <a:rPr lang="en-US" sz="2000" b="0" dirty="0" smtClean="0"/>
              <a:t>Granting Full </a:t>
            </a:r>
            <a:r>
              <a:rPr lang="en-US" sz="2000" b="0" dirty="0"/>
              <a:t>Control NTFS permission on a folder </a:t>
            </a:r>
            <a:r>
              <a:rPr lang="en-US" sz="2000" b="0" dirty="0" smtClean="0"/>
              <a:t> to a user enables </a:t>
            </a:r>
            <a:r>
              <a:rPr lang="en-US" sz="2000" b="0" dirty="0"/>
              <a:t>that user to take ownership of the </a:t>
            </a:r>
            <a:r>
              <a:rPr lang="en-US" sz="2000" b="0" dirty="0" smtClean="0"/>
              <a:t>folder. </a:t>
            </a:r>
          </a:p>
          <a:p>
            <a:pPr marL="457200" indent="-457200">
              <a:buFont typeface="Wingdings" pitchFamily="2" charset="2"/>
              <a:buChar char="§"/>
              <a:defRPr/>
            </a:pPr>
            <a:r>
              <a:rPr lang="en-US" sz="2000" b="0" dirty="0" smtClean="0"/>
              <a:t>Be </a:t>
            </a:r>
            <a:r>
              <a:rPr lang="en-US" sz="2000" b="0" dirty="0"/>
              <a:t>cautious in granting Full </a:t>
            </a:r>
            <a:r>
              <a:rPr lang="en-US" sz="2000" b="0" dirty="0" smtClean="0"/>
              <a:t>Control. Always grant the minimum rights for a user to perform their tasks</a:t>
            </a:r>
          </a:p>
          <a:p>
            <a:pPr marL="457200" indent="-457200">
              <a:buFont typeface="Wingdings" pitchFamily="2" charset="2"/>
              <a:buChar char="§"/>
              <a:defRPr/>
            </a:pPr>
            <a:r>
              <a:rPr lang="en-US" sz="2000" b="0" dirty="0" smtClean="0"/>
              <a:t>NTFS </a:t>
            </a:r>
            <a:r>
              <a:rPr lang="en-US" sz="2000" b="0" dirty="0"/>
              <a:t>permissions affect access both locally and remotely. </a:t>
            </a:r>
            <a:endParaRPr lang="en-US" sz="2000" b="0" dirty="0" smtClean="0"/>
          </a:p>
          <a:p>
            <a:pPr marL="457200" indent="-457200">
              <a:buFont typeface="Wingdings" pitchFamily="2" charset="2"/>
              <a:buChar char="§"/>
              <a:defRPr/>
            </a:pPr>
            <a:endParaRPr lang="en-US" sz="2000" b="0" dirty="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pic>
        <p:nvPicPr>
          <p:cNvPr id="22530" name="Picture 2"/>
          <p:cNvPicPr>
            <a:picLocks noChangeAspect="1"/>
          </p:cNvPicPr>
          <p:nvPr/>
        </p:nvPicPr>
        <p:blipFill>
          <a:blip r:embed="rId3"/>
          <a:srcRect/>
          <a:stretch>
            <a:fillRect/>
          </a:stretch>
        </p:blipFill>
        <p:spPr bwMode="auto">
          <a:xfrm>
            <a:off x="4948238" y="1690688"/>
            <a:ext cx="3590925" cy="4619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5815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NTFS Permissions (continued)</a:t>
            </a:r>
          </a:p>
          <a:p>
            <a:pPr marL="457200" indent="-457200">
              <a:buFont typeface="Wingdings" pitchFamily="2" charset="2"/>
              <a:buNone/>
              <a:defRPr/>
            </a:pPr>
            <a:endParaRPr lang="en-US" sz="1800" dirty="0" smtClean="0"/>
          </a:p>
          <a:p>
            <a:pPr marL="285750" indent="-285750">
              <a:defRPr/>
            </a:pPr>
            <a:r>
              <a:rPr lang="en-US" sz="2000" dirty="0"/>
              <a:t>Full </a:t>
            </a:r>
            <a:r>
              <a:rPr lang="en-US" sz="2000" dirty="0" smtClean="0"/>
              <a:t>Control: </a:t>
            </a:r>
            <a:r>
              <a:rPr lang="en-US" sz="2000" b="0" dirty="0" smtClean="0"/>
              <a:t>Users </a:t>
            </a:r>
            <a:r>
              <a:rPr lang="en-US" sz="2000" b="0" dirty="0"/>
              <a:t>can see the contents of a file or folder, change </a:t>
            </a:r>
            <a:r>
              <a:rPr lang="en-US" sz="2000" b="0" dirty="0" smtClean="0"/>
              <a:t>files </a:t>
            </a:r>
            <a:r>
              <a:rPr lang="en-US" sz="2000" b="0" dirty="0"/>
              <a:t>and folders, create </a:t>
            </a:r>
            <a:r>
              <a:rPr lang="en-US" sz="2000" b="0" dirty="0" smtClean="0"/>
              <a:t>files </a:t>
            </a:r>
            <a:r>
              <a:rPr lang="en-US" sz="2000" b="0" dirty="0"/>
              <a:t>and folders, and run programs in a folder</a:t>
            </a:r>
            <a:r>
              <a:rPr lang="en-US" sz="2000" b="0" dirty="0" smtClean="0"/>
              <a:t>. Users can modify the access control and take ownership of a resource.</a:t>
            </a:r>
            <a:endParaRPr lang="en-US" sz="2000" b="0" dirty="0"/>
          </a:p>
          <a:p>
            <a:pPr marL="285750" indent="-285750">
              <a:defRPr/>
            </a:pPr>
            <a:r>
              <a:rPr lang="en-US" sz="2000" dirty="0" smtClean="0"/>
              <a:t>Modify</a:t>
            </a:r>
            <a:r>
              <a:rPr lang="en-US" sz="2000" b="0" dirty="0" smtClean="0"/>
              <a:t>: Users </a:t>
            </a:r>
            <a:r>
              <a:rPr lang="en-US" sz="2000" b="0" dirty="0"/>
              <a:t>can change existing files and </a:t>
            </a:r>
            <a:r>
              <a:rPr lang="en-US" sz="2000" b="0" dirty="0" smtClean="0"/>
              <a:t>folders. create new files and folders, and delete files and folders.</a:t>
            </a:r>
            <a:endParaRPr lang="en-US" sz="2000" b="0" dirty="0"/>
          </a:p>
          <a:p>
            <a:pPr marL="285750" indent="-285750">
              <a:defRPr/>
            </a:pPr>
            <a:r>
              <a:rPr lang="en-US" sz="2000" dirty="0" smtClean="0"/>
              <a:t>List </a:t>
            </a:r>
            <a:r>
              <a:rPr lang="en-US" sz="2000" dirty="0"/>
              <a:t>Folder </a:t>
            </a:r>
            <a:r>
              <a:rPr lang="en-US" sz="2000" dirty="0" smtClean="0"/>
              <a:t>Contents</a:t>
            </a:r>
            <a:r>
              <a:rPr lang="en-US" sz="2000" b="0" dirty="0" smtClean="0"/>
              <a:t>: Users can view </a:t>
            </a:r>
            <a:r>
              <a:rPr lang="en-US" sz="2000" b="0" dirty="0"/>
              <a:t>and </a:t>
            </a:r>
            <a:r>
              <a:rPr lang="en-US" sz="2000" b="0" dirty="0" smtClean="0"/>
              <a:t>list files </a:t>
            </a:r>
            <a:r>
              <a:rPr lang="en-US" sz="2000" b="0" dirty="0"/>
              <a:t>and subfolders as well as </a:t>
            </a:r>
            <a:r>
              <a:rPr lang="en-US" sz="2000" b="0" dirty="0" smtClean="0"/>
              <a:t>execute files</a:t>
            </a:r>
            <a:r>
              <a:rPr lang="en-US" sz="2000" b="0" dirty="0"/>
              <a:t>; </a:t>
            </a:r>
            <a:r>
              <a:rPr lang="en-US" sz="2000" b="0" dirty="0" smtClean="0"/>
              <a:t>this permission is inherited only by folders.</a:t>
            </a:r>
            <a:endParaRPr lang="en-US" sz="2000" b="0" dirty="0"/>
          </a:p>
          <a:p>
            <a:pPr marL="285750" indent="-285750">
              <a:defRPr/>
            </a:pPr>
            <a:r>
              <a:rPr lang="en-US" sz="2000" dirty="0"/>
              <a:t>Read &amp; </a:t>
            </a:r>
            <a:r>
              <a:rPr lang="en-US" sz="2000" dirty="0" smtClean="0"/>
              <a:t>Execute: </a:t>
            </a:r>
            <a:r>
              <a:rPr lang="en-US" sz="2000" b="0" dirty="0" smtClean="0"/>
              <a:t>Users </a:t>
            </a:r>
            <a:r>
              <a:rPr lang="en-US" sz="2000" b="0" dirty="0"/>
              <a:t>can see the contents of existing files and folders and can run programs in a folder</a:t>
            </a:r>
            <a:r>
              <a:rPr lang="en-US" sz="2000" b="0" dirty="0" smtClean="0"/>
              <a:t>.</a:t>
            </a:r>
            <a:endParaRPr lang="en-US" sz="2000" b="0" dirty="0"/>
          </a:p>
          <a:p>
            <a:pPr marL="285750" indent="-285750">
              <a:defRPr/>
            </a:pPr>
            <a:r>
              <a:rPr lang="en-US" sz="2000" dirty="0" smtClean="0"/>
              <a:t>Write: </a:t>
            </a:r>
            <a:r>
              <a:rPr lang="en-US" sz="2000" b="0" dirty="0" smtClean="0"/>
              <a:t>Users </a:t>
            </a:r>
            <a:r>
              <a:rPr lang="en-US" sz="2000" b="0" dirty="0"/>
              <a:t>can create new files and folders and make changes to existing files and folders.</a:t>
            </a:r>
          </a:p>
          <a:p>
            <a:pPr marL="285750" indent="-285750">
              <a:defRPr/>
            </a:pPr>
            <a:r>
              <a:rPr lang="en-US" sz="2000" dirty="0" smtClean="0"/>
              <a:t>Read</a:t>
            </a:r>
            <a:r>
              <a:rPr lang="en-US" sz="2000" b="0" dirty="0" smtClean="0"/>
              <a:t>: Users </a:t>
            </a:r>
            <a:r>
              <a:rPr lang="en-US" sz="2000" b="0" dirty="0"/>
              <a:t>can see the contents of a folder and open files and folders. </a:t>
            </a:r>
          </a:p>
          <a:p>
            <a:pPr marL="285750" indent="-285750">
              <a:defRPr/>
            </a:pPr>
            <a:endParaRPr lang="en-US" sz="1800" b="0" dirty="0"/>
          </a:p>
          <a:p>
            <a:pPr marL="285750" indent="-285750">
              <a:defRPr/>
            </a:pPr>
            <a:endParaRPr lang="en-US" sz="1800" b="0" dirty="0"/>
          </a:p>
          <a:p>
            <a:pPr marL="285750" indent="-285750">
              <a:defRPr/>
            </a:pPr>
            <a:endParaRPr lang="en-US" sz="1800" b="0" dirty="0" smtClean="0"/>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2798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File Sharing</a:t>
            </a:r>
          </a:p>
          <a:p>
            <a:pPr marL="457200" indent="-457200">
              <a:buFont typeface="Wingdings" pitchFamily="2" charset="2"/>
              <a:buNone/>
              <a:defRPr/>
            </a:pPr>
            <a:endParaRPr lang="en-US" sz="2000" dirty="0" smtClean="0"/>
          </a:p>
          <a:p>
            <a:pPr marL="285750" indent="-285750">
              <a:defRPr/>
            </a:pPr>
            <a:r>
              <a:rPr lang="en-US" sz="2000" b="0" dirty="0"/>
              <a:t>A shared resource </a:t>
            </a:r>
            <a:r>
              <a:rPr lang="en-US" sz="2000" b="0" dirty="0" smtClean="0"/>
              <a:t>is </a:t>
            </a:r>
            <a:r>
              <a:rPr lang="en-US" sz="2000" b="0" dirty="0"/>
              <a:t>made available to network </a:t>
            </a:r>
            <a:r>
              <a:rPr lang="en-US" sz="2000" b="0" dirty="0" smtClean="0"/>
              <a:t>users. These resources include folders</a:t>
            </a:r>
            <a:r>
              <a:rPr lang="en-US" sz="2000" b="0" dirty="0"/>
              <a:t>, </a:t>
            </a:r>
            <a:r>
              <a:rPr lang="en-US" sz="2000" b="0" dirty="0" smtClean="0"/>
              <a:t>files, </a:t>
            </a:r>
            <a:r>
              <a:rPr lang="en-US" sz="2000" b="0" dirty="0"/>
              <a:t>and printers. </a:t>
            </a:r>
            <a:endParaRPr lang="en-US" sz="2000" b="0" dirty="0" smtClean="0"/>
          </a:p>
          <a:p>
            <a:pPr marL="285750" indent="-285750">
              <a:defRPr/>
            </a:pPr>
            <a:r>
              <a:rPr lang="en-US" sz="2000" b="0" dirty="0" smtClean="0"/>
              <a:t>The term </a:t>
            </a:r>
            <a:r>
              <a:rPr lang="en-US" sz="2000" b="0" i="1" dirty="0" smtClean="0"/>
              <a:t>shared resource</a:t>
            </a:r>
            <a:r>
              <a:rPr lang="en-US" sz="2000" b="0" dirty="0" smtClean="0"/>
              <a:t> also can refer </a:t>
            </a:r>
            <a:r>
              <a:rPr lang="en-US" sz="2000" b="0" dirty="0"/>
              <a:t>to a resource on a server that is available to network users. When you share a resource, you use share </a:t>
            </a:r>
            <a:r>
              <a:rPr lang="en-US" sz="2000" b="0" dirty="0" smtClean="0"/>
              <a:t>permissions.</a:t>
            </a:r>
          </a:p>
          <a:p>
            <a:pPr marL="285750" indent="-285750">
              <a:defRPr/>
            </a:pPr>
            <a:r>
              <a:rPr lang="en-US" sz="2000" b="0" dirty="0" smtClean="0"/>
              <a:t>When accessing the resource across the network, both NTFS and share permissions apply; however, the most restrictive of the permissions will be the effective permissions.</a:t>
            </a:r>
          </a:p>
          <a:p>
            <a:pPr marL="128905" lvl="1" indent="0">
              <a:buFont typeface="Wingdings" pitchFamily="2" charset="2"/>
              <a:buNone/>
              <a:defRPr/>
            </a:pPr>
            <a:endParaRPr lang="en-US" sz="2000" dirty="0" smtClean="0"/>
          </a:p>
          <a:p>
            <a:pPr marL="285750" indent="-285750">
              <a:defRPr/>
            </a:pPr>
            <a:endParaRPr lang="en-US" sz="1800" b="0" dirty="0" smtClean="0"/>
          </a:p>
          <a:p>
            <a:pPr marL="285750" indent="-285750">
              <a:defRPr/>
            </a:pPr>
            <a:endParaRPr lang="en-US" sz="1800" b="0" dirty="0"/>
          </a:p>
          <a:p>
            <a:pPr marL="285750" indent="-285750">
              <a:defRPr/>
            </a:pPr>
            <a:endParaRPr lang="en-US" sz="1800" b="0" dirty="0" smtClean="0"/>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2798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File Sharing—Windows 7 </a:t>
            </a:r>
            <a:r>
              <a:rPr lang="en-US" sz="2800" dirty="0" err="1" smtClean="0"/>
              <a:t>Homegroups</a:t>
            </a:r>
            <a:endParaRPr lang="en-US" sz="2800" dirty="0" smtClean="0"/>
          </a:p>
          <a:p>
            <a:pPr marL="457200" indent="-457200">
              <a:buFont typeface="Wingdings" pitchFamily="2" charset="2"/>
              <a:buNone/>
              <a:defRPr/>
            </a:pPr>
            <a:endParaRPr lang="en-US" sz="2000" dirty="0" smtClean="0"/>
          </a:p>
          <a:p>
            <a:pPr marL="285750" indent="-285750">
              <a:defRPr/>
            </a:pPr>
            <a:r>
              <a:rPr lang="en-US" sz="2000" b="0" dirty="0"/>
              <a:t>A </a:t>
            </a:r>
            <a:r>
              <a:rPr lang="en-US" sz="2000" b="0" dirty="0" err="1" smtClean="0"/>
              <a:t>homegroup</a:t>
            </a:r>
            <a:r>
              <a:rPr lang="en-US" sz="2000" b="0" dirty="0" smtClean="0"/>
              <a:t> is a group </a:t>
            </a:r>
            <a:r>
              <a:rPr lang="en-US" sz="2000" b="0" dirty="0"/>
              <a:t>of computers on a home network that can share files and printers. </a:t>
            </a:r>
          </a:p>
          <a:p>
            <a:pPr marL="285750" indent="-285750">
              <a:defRPr/>
            </a:pPr>
            <a:r>
              <a:rPr lang="en-US" sz="2000" b="0" dirty="0" smtClean="0"/>
              <a:t>It is a convenient way to share music, pictures, and documents automatically.</a:t>
            </a:r>
          </a:p>
          <a:p>
            <a:pPr marL="285750" indent="-285750">
              <a:defRPr/>
            </a:pPr>
            <a:r>
              <a:rPr lang="en-US" sz="2000" b="0" dirty="0" smtClean="0"/>
              <a:t>You can also select the Share With Menu option to share folders and files that aren’t shared automatically.</a:t>
            </a:r>
          </a:p>
          <a:p>
            <a:pPr marL="285750" indent="-285750">
              <a:defRPr/>
            </a:pPr>
            <a:endParaRPr lang="en-US" sz="1800" b="0" dirty="0"/>
          </a:p>
          <a:p>
            <a:pPr marL="285750" indent="-285750">
              <a:defRPr/>
            </a:pPr>
            <a:endParaRPr lang="en-US" sz="1800" b="0" dirty="0"/>
          </a:p>
          <a:p>
            <a:pPr marL="285750" indent="-285750">
              <a:defRPr/>
            </a:pPr>
            <a:endParaRPr lang="en-US" sz="1800" b="0" dirty="0" smtClean="0"/>
          </a:p>
          <a:p>
            <a:pPr marL="0" indent="0">
              <a:buFont typeface="Wingdings" charset="2"/>
              <a:buNone/>
              <a:defRPr/>
            </a:pPr>
            <a:endParaRPr lang="en-US" sz="1800" b="0" dirty="0" smtClean="0"/>
          </a:p>
        </p:txBody>
      </p:sp>
      <p:pic>
        <p:nvPicPr>
          <p:cNvPr id="28674" name="Picture 1"/>
          <p:cNvPicPr>
            <a:picLocks noChangeAspect="1"/>
          </p:cNvPicPr>
          <p:nvPr/>
        </p:nvPicPr>
        <p:blipFill>
          <a:blip r:embed="rId3"/>
          <a:srcRect/>
          <a:stretch>
            <a:fillRect/>
          </a:stretch>
        </p:blipFill>
        <p:spPr bwMode="auto">
          <a:xfrm>
            <a:off x="773113" y="4476750"/>
            <a:ext cx="7381875"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type="body" idx="1"/>
          </p:nvPr>
        </p:nvSpPr>
        <p:spPr bwMode="auto">
          <a:xfrm>
            <a:off x="546100" y="1535113"/>
            <a:ext cx="7878763" cy="4808537"/>
          </a:xfrm>
          <a:noFill/>
          <a:ln>
            <a:miter lim="800000"/>
            <a:headEnd/>
            <a:tailEnd/>
          </a:ln>
        </p:spPr>
        <p:txBody>
          <a:bodyPr vert="horz" wrap="square" lIns="91440" tIns="45720" rIns="91440" bIns="45720" numCol="1" anchor="t" anchorCtr="0" compatLnSpc="1">
            <a:prstTxWarp prst="textNoShape">
              <a:avLst/>
            </a:prstTxWarp>
          </a:bodyPr>
          <a:lstStyle/>
          <a:p>
            <a:pPr marL="463550" indent="-457200">
              <a:buFont typeface="Wingdings" pitchFamily="2" charset="2"/>
              <a:buNone/>
            </a:pPr>
            <a:r>
              <a:rPr lang="en-US" sz="2800" smtClean="0"/>
              <a:t>File Sharing—Windows 7 Homegroups (continued)</a:t>
            </a:r>
          </a:p>
          <a:p>
            <a:pPr marL="463550" indent="-457200">
              <a:buFont typeface="Wingdings" pitchFamily="2" charset="2"/>
              <a:buNone/>
            </a:pPr>
            <a:endParaRPr lang="en-US" sz="2000" smtClean="0"/>
          </a:p>
          <a:p>
            <a:pPr marL="463550" indent="-457200">
              <a:buFont typeface="Wingdings" pitchFamily="2" charset="2"/>
              <a:buChar char="§"/>
            </a:pPr>
            <a:r>
              <a:rPr lang="en-US" sz="2000" b="0" smtClean="0"/>
              <a:t>The most common menu options are:</a:t>
            </a:r>
          </a:p>
          <a:p>
            <a:pPr marL="974725" lvl="1" indent="-396875">
              <a:buClr>
                <a:schemeClr val="tx1"/>
              </a:buClr>
              <a:buSzPct val="70000"/>
              <a:buFontTx/>
              <a:buChar char="o"/>
            </a:pPr>
            <a:r>
              <a:rPr lang="en-US" sz="1800" b="1" smtClean="0"/>
              <a:t>Nobody:</a:t>
            </a:r>
            <a:r>
              <a:rPr lang="en-US" sz="1800" smtClean="0"/>
              <a:t> makes an item private so only you have access.</a:t>
            </a:r>
          </a:p>
          <a:p>
            <a:pPr marL="974725" lvl="1" indent="-396875">
              <a:buClr>
                <a:schemeClr val="tx1"/>
              </a:buClr>
              <a:buSzPct val="70000"/>
              <a:buFontTx/>
              <a:buChar char="o"/>
            </a:pPr>
            <a:r>
              <a:rPr lang="en-US" sz="1800" b="1" smtClean="0"/>
              <a:t>Homegroup (Read): </a:t>
            </a:r>
            <a:r>
              <a:rPr lang="en-US" sz="1800" smtClean="0"/>
              <a:t>the</a:t>
            </a:r>
            <a:r>
              <a:rPr lang="en-US" sz="1800" b="1" smtClean="0"/>
              <a:t> </a:t>
            </a:r>
            <a:r>
              <a:rPr lang="en-US" sz="1800" smtClean="0"/>
              <a:t>homegroup has read-only permission.</a:t>
            </a:r>
          </a:p>
          <a:p>
            <a:pPr marL="974725" lvl="1" indent="-396875">
              <a:buClr>
                <a:schemeClr val="tx1"/>
              </a:buClr>
              <a:buSzPct val="70000"/>
              <a:buFontTx/>
              <a:buChar char="o"/>
            </a:pPr>
            <a:r>
              <a:rPr lang="en-US" sz="1800" b="1" smtClean="0"/>
              <a:t>Homegroup (Read/Write): </a:t>
            </a:r>
            <a:r>
              <a:rPr lang="en-US" sz="1800" smtClean="0"/>
              <a:t>the</a:t>
            </a:r>
            <a:r>
              <a:rPr lang="en-US" sz="1800" b="1" smtClean="0"/>
              <a:t> </a:t>
            </a:r>
            <a:r>
              <a:rPr lang="en-US" sz="1800" smtClean="0"/>
              <a:t>homegroup has read/write permissions.</a:t>
            </a:r>
          </a:p>
          <a:p>
            <a:pPr marL="974725" lvl="1" indent="-396875">
              <a:buClr>
                <a:schemeClr val="tx1"/>
              </a:buClr>
              <a:buSzPct val="70000"/>
              <a:buFontTx/>
              <a:buChar char="o"/>
            </a:pPr>
            <a:r>
              <a:rPr lang="en-US" sz="1800" b="1" smtClean="0"/>
              <a:t>Specific People:</a:t>
            </a:r>
            <a:r>
              <a:rPr lang="en-US" sz="1800" smtClean="0"/>
              <a:t> uses the File Sharing Wizard so you can choose who to share with.</a:t>
            </a:r>
          </a:p>
          <a:p>
            <a:pPr marL="463550" indent="-457200">
              <a:buFont typeface="Wingdings" pitchFamily="2" charset="2"/>
              <a:buChar char="§"/>
            </a:pPr>
            <a:r>
              <a:rPr lang="en-US" sz="2000" smtClean="0"/>
              <a:t>Read</a:t>
            </a:r>
            <a:r>
              <a:rPr lang="en-US" sz="2000" b="0" smtClean="0"/>
              <a:t>: users can open, but cannot change or delete a file.</a:t>
            </a:r>
          </a:p>
          <a:p>
            <a:pPr marL="463550" indent="-457200">
              <a:buFont typeface="Wingdings" pitchFamily="2" charset="2"/>
              <a:buChar char="§"/>
            </a:pPr>
            <a:r>
              <a:rPr lang="en-US" sz="2000" smtClean="0"/>
              <a:t>Read/Write</a:t>
            </a:r>
            <a:r>
              <a:rPr lang="en-US" sz="2000" b="0" smtClean="0"/>
              <a:t>: users can open, modify, or delete a file. </a:t>
            </a:r>
          </a:p>
          <a:p>
            <a:pPr marL="463550" indent="-457200">
              <a:buFont typeface="Wingdings" pitchFamily="2" charset="2"/>
              <a:buNone/>
            </a:pPr>
            <a:endParaRPr lang="en-US" sz="1800" b="0" smtClean="0"/>
          </a:p>
          <a:p>
            <a:pPr marL="46355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D883B87A-E8F5-46BB-AEB2-91CF011BE724}"/>
</file>

<file path=customXml/itemProps2.xml><?xml version="1.0" encoding="utf-8"?>
<ds:datastoreItem xmlns:ds="http://schemas.openxmlformats.org/officeDocument/2006/customXml" ds:itemID="{95E73451-DF41-47C0-93D6-67DEA132D56E}"/>
</file>

<file path=customXml/itemProps3.xml><?xml version="1.0" encoding="utf-8"?>
<ds:datastoreItem xmlns:ds="http://schemas.openxmlformats.org/officeDocument/2006/customXml" ds:itemID="{821A4BD0-58B9-44F7-B5E3-61FFE694EBFD}"/>
</file>

<file path=docProps/app.xml><?xml version="1.0" encoding="utf-8"?>
<Properties xmlns="http://schemas.openxmlformats.org/officeDocument/2006/extended-properties" xmlns:vt="http://schemas.openxmlformats.org/officeDocument/2006/docPropsVTypes">
  <Template>Eli_Guidelines_New</Template>
  <TotalTime>2865</TotalTime>
  <Words>1269</Words>
  <Application>Microsoft Office PowerPoint</Application>
  <PresentationFormat>On-screen Show (4:3)</PresentationFormat>
  <Paragraphs>165</Paragraphs>
  <Slides>16</Slides>
  <Notes>16</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16</vt:i4>
      </vt:variant>
    </vt:vector>
  </HeadingPairs>
  <TitlesOfParts>
    <vt:vector size="22" baseType="lpstr">
      <vt:lpstr>Arial Narrow</vt:lpstr>
      <vt:lpstr>Arial</vt:lpstr>
      <vt:lpstr>Wingdings</vt:lpstr>
      <vt:lpstr>Times New Roman</vt:lpstr>
      <vt:lpstr>Segoe</vt:lpstr>
      <vt:lpstr>Master_Template</vt:lpstr>
      <vt:lpstr>Understand File and Print Sharing</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887</cp:revision>
  <dcterms:created xsi:type="dcterms:W3CDTF">2008-07-15T17:51:11Z</dcterms:created>
  <dcterms:modified xsi:type="dcterms:W3CDTF">2011-05-18T14:21:32Z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