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75" r:id="rId5"/>
    <p:sldId id="281" r:id="rId6"/>
    <p:sldId id="289" r:id="rId7"/>
    <p:sldId id="290" r:id="rId8"/>
    <p:sldId id="291" r:id="rId9"/>
    <p:sldId id="293" r:id="rId10"/>
    <p:sldId id="292" r:id="rId11"/>
    <p:sldId id="282" r:id="rId12"/>
    <p:sldId id="294" r:id="rId13"/>
    <p:sldId id="295" r:id="rId14"/>
    <p:sldId id="280" r:id="rId15"/>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8" clrIdx="0"/>
  <p:cmAuthor id="1" name="Susan" initials="" lastIdx="11" clrIdx="1"/>
  <p:cmAuthor id="2" name="Patricia Phillips (Bookey Consulting)" initials="" lastIdx="11" clrIdx="2"/>
  <p:cmAuthor id="3" name="Michael Teske" initials="" lastIdx="6"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0000"/>
    <a:srgbClr val="E4B12E"/>
    <a:srgbClr val="FFC536"/>
    <a:srgbClr val="F4F4F4"/>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99" autoAdjust="0"/>
    <p:restoredTop sz="80619" autoAdjust="0"/>
  </p:normalViewPr>
  <p:slideViewPr>
    <p:cSldViewPr snapToGrid="0">
      <p:cViewPr>
        <p:scale>
          <a:sx n="64" d="100"/>
          <a:sy n="64" d="100"/>
        </p:scale>
        <p:origin x="-1452" y="-504"/>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26F89462-74B0-4B81-9C99-62284FD2C51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D38E9074-99CE-4498-B3DC-31267AF7D773}"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The search and address bar allows the user to either navigate to a website or start a search in one location.</a:t>
            </a:r>
          </a:p>
          <a:p>
            <a:pPr marL="171450" indent="-171450">
              <a:buFont typeface="Arial" pitchFamily="34" charset="0"/>
              <a:buChar char="•"/>
              <a:defRPr/>
            </a:pPr>
            <a:r>
              <a:rPr lang="en-US" dirty="0" smtClean="0"/>
              <a:t>If a demonstration or virtual machine is available, pin a website to the taskbar by clicking the icon of the site on the address bar or tab and drag it to the taskbar.</a:t>
            </a:r>
          </a:p>
          <a:p>
            <a:pPr marL="171450" indent="-171450">
              <a:buFont typeface="Arial" pitchFamily="34" charset="0"/>
              <a:buChar char="•"/>
              <a:defRPr/>
            </a:pPr>
            <a:r>
              <a:rPr lang="en-US" b="1" dirty="0" smtClean="0"/>
              <a:t>ActiveX Filter</a:t>
            </a:r>
            <a:r>
              <a:rPr lang="en-US" dirty="0" smtClean="0">
                <a:sym typeface="Wingdings" pitchFamily="2" charset="2"/>
              </a:rPr>
              <a:t>: </a:t>
            </a:r>
            <a:r>
              <a:rPr lang="en-US" dirty="0" smtClean="0"/>
              <a:t>ActiveX Filtering in Internet Explorer can help you make an informed decision about every ActiveX control you run by giving you the ability to block ActiveX controls for all sites, and then turn them on for only the sites that you trust. This can help improve your protection against risky and unreliable ActiveX controls.</a:t>
            </a:r>
          </a:p>
          <a:p>
            <a:pPr marL="171450" indent="-171450">
              <a:buFont typeface="Arial" pitchFamily="34" charset="0"/>
              <a:buChar char="•"/>
              <a:defRPr/>
            </a:pPr>
            <a:r>
              <a:rPr lang="en-US" b="1" dirty="0" smtClean="0"/>
              <a:t>Cross-site scripting filter</a:t>
            </a:r>
            <a:r>
              <a:rPr lang="en-US" dirty="0" smtClean="0">
                <a:sym typeface="Wingdings" pitchFamily="2" charset="2"/>
              </a:rPr>
              <a:t>: </a:t>
            </a:r>
            <a:r>
              <a:rPr lang="en-US" dirty="0" smtClean="0"/>
              <a:t>Cross-site scripting (XSS) attacks are a leading online threat. Their aim is to exploit vulnerabilities in the websites you visit. How do they work? By compromising legitimate websites with malicious content that can capture keystrokes and record your login information and password. If your login information and password is captured, your personal data could be compromised. Internet Explorer 9 includes a cross-site scripting filter that can detect these types of attacks. If vulnerabilities are found, Internet Explorer disables the harmful scripts. The cross-site scripting filter is turned on by default to help protect you.</a:t>
            </a:r>
          </a:p>
          <a:p>
            <a:pPr marL="171450" indent="-171450">
              <a:buFont typeface="Arial" pitchFamily="34" charset="0"/>
              <a:buChar char="•"/>
              <a:defRPr/>
            </a:pPr>
            <a:r>
              <a:rPr lang="en-US" b="1" dirty="0" err="1" smtClean="0"/>
              <a:t>InPrivate</a:t>
            </a:r>
            <a:r>
              <a:rPr lang="en-US" b="1" dirty="0" smtClean="0"/>
              <a:t> Browsing</a:t>
            </a:r>
            <a:r>
              <a:rPr lang="en-US" dirty="0" smtClean="0">
                <a:sym typeface="Wingdings" pitchFamily="2" charset="2"/>
              </a:rPr>
              <a:t>: </a:t>
            </a:r>
            <a:r>
              <a:rPr lang="en-US" dirty="0" err="1" smtClean="0"/>
              <a:t>InPrivate</a:t>
            </a:r>
            <a:r>
              <a:rPr lang="en-US" dirty="0" smtClean="0"/>
              <a:t> Browsing helps prevent your browsing history, temporary Internet files, form data, cookies, and user names and passwords from being retained by the browser. You can start </a:t>
            </a:r>
            <a:r>
              <a:rPr lang="en-US" dirty="0" err="1" smtClean="0"/>
              <a:t>InPrivate</a:t>
            </a:r>
            <a:r>
              <a:rPr lang="en-US" dirty="0" smtClean="0"/>
              <a:t> Browsing from the Safety menu or Tools menu, by pressing </a:t>
            </a:r>
            <a:r>
              <a:rPr lang="en-US" dirty="0" err="1" smtClean="0"/>
              <a:t>Ctrl+Shift+P</a:t>
            </a:r>
            <a:r>
              <a:rPr lang="en-US" dirty="0" smtClean="0"/>
              <a:t>, or from the New Tab page. </a:t>
            </a:r>
          </a:p>
          <a:p>
            <a:pPr marL="171450" indent="-171450">
              <a:buFont typeface="Arial" pitchFamily="34" charset="0"/>
              <a:buChar char="•"/>
              <a:defRPr/>
            </a:pPr>
            <a:endParaRPr lang="en-US" dirty="0" smtClean="0"/>
          </a:p>
          <a:p>
            <a:pPr marL="171450" indent="-171450">
              <a:buFont typeface="Arial" pitchFamily="34" charset="0"/>
              <a:buChar char="•"/>
              <a:defRPr/>
            </a:pPr>
            <a:endParaRPr lang="en-US" dirty="0" smtClean="0"/>
          </a:p>
          <a:p>
            <a:pPr>
              <a:defRPr/>
            </a:pPr>
            <a:endParaRPr lang="en-US" dirty="0" smtClean="0"/>
          </a:p>
        </p:txBody>
      </p:sp>
      <p:sp>
        <p:nvSpPr>
          <p:cNvPr id="33795" name="Slide Number Placeholder 3"/>
          <p:cNvSpPr>
            <a:spLocks noGrp="1"/>
          </p:cNvSpPr>
          <p:nvPr>
            <p:ph type="sldNum" sz="quarter" idx="5"/>
          </p:nvPr>
        </p:nvSpPr>
        <p:spPr>
          <a:noFill/>
        </p:spPr>
        <p:txBody>
          <a:bodyPr/>
          <a:lstStyle/>
          <a:p>
            <a:fld id="{ABD293C7-665E-4958-BC10-EF60EF3BD48D}"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pPr marL="171450" indent="-171450">
              <a:buFontTx/>
              <a:buChar char="•"/>
            </a:pPr>
            <a:r>
              <a:rPr lang="en-US" b="1" smtClean="0"/>
              <a:t>Jump lists  </a:t>
            </a:r>
            <a:r>
              <a:rPr lang="en-US" smtClean="0"/>
              <a:t>F</a:t>
            </a:r>
            <a:r>
              <a:rPr lang="en-US" smtClean="0">
                <a:sym typeface="Wingdings" pitchFamily="2" charset="2"/>
              </a:rPr>
              <a:t>requently accessed files, folders and applications can be pinned to a jump list.</a:t>
            </a:r>
            <a:endParaRPr lang="en-US" b="1" smtClean="0"/>
          </a:p>
          <a:p>
            <a:pPr marL="171450" indent="-171450">
              <a:buFontTx/>
              <a:buChar char="•"/>
            </a:pPr>
            <a:r>
              <a:rPr lang="en-US" b="1" smtClean="0"/>
              <a:t>Improved search speeds  </a:t>
            </a:r>
            <a:r>
              <a:rPr lang="en-US" smtClean="0">
                <a:sym typeface="Wingdings" pitchFamily="2" charset="2"/>
              </a:rPr>
              <a:t>Windows search can index drives for quicker search results.</a:t>
            </a:r>
            <a:endParaRPr lang="en-US" b="1" smtClean="0"/>
          </a:p>
          <a:p>
            <a:pPr marL="171450" indent="-171450">
              <a:buFontTx/>
              <a:buChar char="•"/>
            </a:pPr>
            <a:r>
              <a:rPr lang="en-US" b="1" smtClean="0"/>
              <a:t>Libraries </a:t>
            </a:r>
            <a:r>
              <a:rPr lang="en-US" b="1" smtClean="0">
                <a:sym typeface="Wingdings" pitchFamily="2" charset="2"/>
              </a:rPr>
              <a:t> </a:t>
            </a:r>
            <a:r>
              <a:rPr lang="en-US" smtClean="0">
                <a:sym typeface="Wingdings" pitchFamily="2" charset="2"/>
              </a:rPr>
              <a:t>Libraries can filter volumes based on file type, such as media, documents, or custom filters.</a:t>
            </a:r>
          </a:p>
          <a:p>
            <a:pPr marL="171450" indent="-171450">
              <a:buFontTx/>
              <a:buChar char="•"/>
            </a:pPr>
            <a:r>
              <a:rPr lang="en-US" b="1" smtClean="0"/>
              <a:t>Favorites </a:t>
            </a:r>
            <a:r>
              <a:rPr lang="en-US" b="1" smtClean="0">
                <a:sym typeface="Wingdings" pitchFamily="2" charset="2"/>
              </a:rPr>
              <a:t>  </a:t>
            </a:r>
            <a:r>
              <a:rPr lang="en-US" smtClean="0">
                <a:sym typeface="Wingdings" pitchFamily="2" charset="2"/>
              </a:rPr>
              <a:t>Folders can be dragged to the Favorites list for quicker access.</a:t>
            </a:r>
            <a:endParaRPr lang="en-US" b="1" smtClean="0"/>
          </a:p>
          <a:p>
            <a:pPr marL="171450" indent="-171450"/>
            <a:endParaRPr lang="en-US" b="1" smtClean="0"/>
          </a:p>
        </p:txBody>
      </p:sp>
      <p:sp>
        <p:nvSpPr>
          <p:cNvPr id="35843" name="Slide Number Placeholder 3"/>
          <p:cNvSpPr>
            <a:spLocks noGrp="1"/>
          </p:cNvSpPr>
          <p:nvPr>
            <p:ph type="sldNum" sz="quarter" idx="5"/>
          </p:nvPr>
        </p:nvSpPr>
        <p:spPr>
          <a:noFill/>
        </p:spPr>
        <p:txBody>
          <a:bodyPr/>
          <a:lstStyle/>
          <a:p>
            <a:fld id="{3D6F8DB4-0EBB-43F1-B410-A29A8BC08413}"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To pin a recently used document or folder to a jump list, right-click Windows Explorer icon on the taskbar. This will display recently used folders and documents. </a:t>
            </a:r>
          </a:p>
          <a:p>
            <a:pPr>
              <a:defRPr/>
            </a:pPr>
            <a:endParaRPr lang="en-US" b="1" dirty="0" smtClean="0"/>
          </a:p>
        </p:txBody>
      </p:sp>
      <p:sp>
        <p:nvSpPr>
          <p:cNvPr id="37891" name="Slide Number Placeholder 3"/>
          <p:cNvSpPr>
            <a:spLocks noGrp="1"/>
          </p:cNvSpPr>
          <p:nvPr>
            <p:ph type="sldNum" sz="quarter" idx="5"/>
          </p:nvPr>
        </p:nvSpPr>
        <p:spPr>
          <a:noFill/>
        </p:spPr>
        <p:txBody>
          <a:bodyPr/>
          <a:lstStyle/>
          <a:p>
            <a:fld id="{6FA8182B-44C8-4953-A2F6-659B3978094C}"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If time allows, demonstrate navigating to a folder and opening the folder in a command window. Hold down the SHIFT key and right-click the folder, and then select Open Command Window </a:t>
            </a:r>
            <a:r>
              <a:rPr lang="en-US" dirty="0" err="1" smtClean="0"/>
              <a:t>Here.</a:t>
            </a:r>
            <a:r>
              <a:rPr lang="en-US" dirty="0" smtClean="0"/>
              <a:t> It is also important to discuss the other options on the Action menu.</a:t>
            </a:r>
          </a:p>
          <a:p>
            <a:pPr>
              <a:defRPr/>
            </a:pPr>
            <a:endParaRPr lang="en-US" b="1" dirty="0" smtClean="0"/>
          </a:p>
        </p:txBody>
      </p:sp>
      <p:sp>
        <p:nvSpPr>
          <p:cNvPr id="39939" name="Slide Number Placeholder 3"/>
          <p:cNvSpPr>
            <a:spLocks noGrp="1"/>
          </p:cNvSpPr>
          <p:nvPr>
            <p:ph type="sldNum" sz="quarter" idx="5"/>
          </p:nvPr>
        </p:nvSpPr>
        <p:spPr>
          <a:noFill/>
        </p:spPr>
        <p:txBody>
          <a:bodyPr/>
          <a:lstStyle/>
          <a:p>
            <a:fld id="{F338FE26-C404-4010-AFB9-5C0EB6F6BC31}"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What Windows Media application allows you to watch TV programs over the Internet?</a:t>
            </a:r>
          </a:p>
          <a:p>
            <a:pPr>
              <a:buFont typeface="Arial" pitchFamily="34" charset="0"/>
              <a:buNone/>
              <a:defRPr/>
            </a:pPr>
            <a:r>
              <a:rPr lang="en-US" b="1" dirty="0" smtClean="0"/>
              <a:t>Windows Media Center</a:t>
            </a:r>
          </a:p>
          <a:p>
            <a:pPr marL="171450" indent="-171450">
              <a:buFont typeface="Arial" pitchFamily="34" charset="0"/>
              <a:buChar char="•"/>
              <a:defRPr/>
            </a:pPr>
            <a:r>
              <a:rPr lang="en-US" dirty="0" smtClean="0"/>
              <a:t>What feature in Windows Explorer allows you to pin frequently used documents, folders or applications to the Start menu?</a:t>
            </a:r>
          </a:p>
          <a:p>
            <a:pPr>
              <a:buFont typeface="Arial" pitchFamily="34" charset="0"/>
              <a:buNone/>
              <a:defRPr/>
            </a:pPr>
            <a:r>
              <a:rPr lang="en-US" b="1" dirty="0" smtClean="0"/>
              <a:t>Jump lists</a:t>
            </a:r>
          </a:p>
          <a:p>
            <a:pPr>
              <a:defRPr/>
            </a:pPr>
            <a:r>
              <a:rPr lang="en-US" dirty="0" smtClean="0"/>
              <a:t>What feature in Internet Explorer allows a user to browse websites without keeping information about the websites visited in the browsing history on the computer?</a:t>
            </a:r>
          </a:p>
          <a:p>
            <a:pPr>
              <a:buFont typeface="Arial" pitchFamily="34" charset="0"/>
              <a:buNone/>
              <a:defRPr/>
            </a:pPr>
            <a:r>
              <a:rPr lang="en-US" b="1" dirty="0" err="1" smtClean="0"/>
              <a:t>InPrivate</a:t>
            </a:r>
            <a:r>
              <a:rPr lang="en-US" b="1" dirty="0" smtClean="0"/>
              <a:t> Browsing</a:t>
            </a:r>
          </a:p>
          <a:p>
            <a:pPr marL="171450" indent="-171450">
              <a:buFont typeface="Arial" pitchFamily="34" charset="0"/>
              <a:buChar char="•"/>
              <a:defRPr/>
            </a:pPr>
            <a:endParaRPr lang="en-US" dirty="0" smtClean="0"/>
          </a:p>
          <a:p>
            <a:pPr marL="171450" indent="-171450">
              <a:buFont typeface="Arial" pitchFamily="34" charset="0"/>
              <a:buChar char="•"/>
              <a:defRPr/>
            </a:pPr>
            <a:endParaRPr lang="en-US" dirty="0"/>
          </a:p>
        </p:txBody>
      </p:sp>
      <p:sp>
        <p:nvSpPr>
          <p:cNvPr id="41987" name="Slide Number Placeholder 3"/>
          <p:cNvSpPr>
            <a:spLocks noGrp="1"/>
          </p:cNvSpPr>
          <p:nvPr>
            <p:ph type="sldNum" sz="quarter" idx="5"/>
          </p:nvPr>
        </p:nvSpPr>
        <p:spPr>
          <a:noFill/>
        </p:spPr>
        <p:txBody>
          <a:bodyPr/>
          <a:lstStyle/>
          <a:p>
            <a:fld id="{162BCF60-6DB6-4B99-B9D9-20B40CF28D7A}" type="slidenum">
              <a:rPr lang="en-US"/>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2A251578-8072-49C7-98B7-D6C1038EF678}"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Windows Media Center can be used to serve all your media entertainment needs, including streaming movies, recording TV, and viewing other online media. Windows Media Player can use existing media. It cannot be used for watching Internet TV or recording online shows and movies.</a:t>
            </a:r>
          </a:p>
          <a:p>
            <a:pPr marL="228600" indent="-228600">
              <a:buFontTx/>
              <a:buAutoNum type="arabicPeriod"/>
            </a:pPr>
            <a:r>
              <a:rPr lang="en-US" smtClean="0"/>
              <a:t>Print Screen saves the entire screen to the Clipboard, whereas the Snipping Tool allows you to crop any portion of the screen and copy it to the Clipboard, as well as save it to a file.</a:t>
            </a:r>
          </a:p>
          <a:p>
            <a:pPr marL="228600" indent="-228600">
              <a:buFontTx/>
              <a:buAutoNum type="arabicPeriod"/>
            </a:pPr>
            <a:r>
              <a:rPr lang="en-US" smtClean="0"/>
              <a:t>MSCONFIG</a:t>
            </a:r>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FF7784EB-DDE8-48E4-B53B-355B94C0DA82}"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r>
              <a:rPr lang="en-US" smtClean="0"/>
              <a:t>If a demonstration machine or virtual machine is available, the instructor can show how to open the System Configuration utility by clicking the Windows button and entering </a:t>
            </a:r>
            <a:r>
              <a:rPr lang="en-US" b="1" smtClean="0"/>
              <a:t>MSCONFIG </a:t>
            </a:r>
            <a:r>
              <a:rPr lang="en-US" smtClean="0"/>
              <a:t>or </a:t>
            </a:r>
            <a:r>
              <a:rPr lang="en-US" b="1" smtClean="0"/>
              <a:t>System Configuration </a:t>
            </a:r>
            <a:r>
              <a:rPr lang="en-US" smtClean="0"/>
              <a:t>in the Search Programs And Files field.</a:t>
            </a:r>
          </a:p>
          <a:p>
            <a:endParaRPr lang="en-US" smtClean="0"/>
          </a:p>
          <a:p>
            <a:r>
              <a:rPr lang="en-US" smtClean="0"/>
              <a:t>NOTE: The user must be a member of the Administrators </a:t>
            </a:r>
            <a:r>
              <a:rPr lang="en-US" smtClean="0">
                <a:solidFill>
                  <a:srgbClr val="FF0000"/>
                </a:solidFill>
              </a:rPr>
              <a:t>group to start System Configuration otherwise User Account Control will prompt the user for credentials.</a:t>
            </a:r>
          </a:p>
          <a:p>
            <a:endParaRPr lang="en-US" smtClean="0"/>
          </a:p>
          <a:p>
            <a:r>
              <a:rPr lang="en-US" smtClean="0"/>
              <a:t>Click each tab and give a brief description of its purpose. Start an application from the Tools tab.</a:t>
            </a:r>
          </a:p>
          <a:p>
            <a:endParaRPr lang="en-US" smtClean="0"/>
          </a:p>
          <a:p>
            <a:r>
              <a:rPr lang="en-US" smtClean="0"/>
              <a:t>System Configuration has five tabs:</a:t>
            </a:r>
          </a:p>
          <a:p>
            <a:pPr>
              <a:buFontTx/>
              <a:buChar char="•"/>
            </a:pPr>
            <a:r>
              <a:rPr lang="en-US" smtClean="0"/>
              <a:t> General</a:t>
            </a:r>
            <a:r>
              <a:rPr lang="en-US" smtClean="0">
                <a:sym typeface="Wingdings" pitchFamily="2" charset="2"/>
              </a:rPr>
              <a:t>: allows the user to set the startup type.</a:t>
            </a:r>
          </a:p>
          <a:p>
            <a:pPr>
              <a:buFontTx/>
              <a:buChar char="•"/>
            </a:pPr>
            <a:r>
              <a:rPr lang="en-US" smtClean="0">
                <a:sym typeface="Wingdings" pitchFamily="2" charset="2"/>
              </a:rPr>
              <a:t> Boot: allows the user to configure the system to reboot into Safe Mode with multiple boot options.</a:t>
            </a:r>
          </a:p>
          <a:p>
            <a:pPr>
              <a:buFontTx/>
              <a:buChar char="•"/>
            </a:pPr>
            <a:r>
              <a:rPr lang="en-US" smtClean="0">
                <a:sym typeface="Wingdings" pitchFamily="2" charset="2"/>
              </a:rPr>
              <a:t> Services: allows the user to disable individual services on startup.</a:t>
            </a:r>
          </a:p>
          <a:p>
            <a:pPr>
              <a:buFontTx/>
              <a:buChar char="•"/>
            </a:pPr>
            <a:r>
              <a:rPr lang="en-US" smtClean="0">
                <a:sym typeface="Wingdings" pitchFamily="2" charset="2"/>
              </a:rPr>
              <a:t> Startup: allows the user to disable applications that will load on boot.</a:t>
            </a:r>
          </a:p>
          <a:p>
            <a:pPr>
              <a:buFontTx/>
              <a:buChar char="•"/>
            </a:pPr>
            <a:r>
              <a:rPr lang="en-US" smtClean="0">
                <a:sym typeface="Wingdings" pitchFamily="2" charset="2"/>
              </a:rPr>
              <a:t> Tools: contains a list of commonly used tools that can be launched from System Configuration.</a:t>
            </a:r>
            <a:endParaRPr lang="en-US" smtClean="0"/>
          </a:p>
          <a:p>
            <a:endParaRPr lang="en-US" smtClean="0"/>
          </a:p>
          <a:p>
            <a:endParaRPr lang="en-US" smtClean="0"/>
          </a:p>
        </p:txBody>
      </p:sp>
      <p:sp>
        <p:nvSpPr>
          <p:cNvPr id="21507" name="Slide Number Placeholder 3"/>
          <p:cNvSpPr>
            <a:spLocks noGrp="1"/>
          </p:cNvSpPr>
          <p:nvPr>
            <p:ph type="sldNum" sz="quarter" idx="5"/>
          </p:nvPr>
        </p:nvSpPr>
        <p:spPr>
          <a:noFill/>
        </p:spPr>
        <p:txBody>
          <a:bodyPr/>
          <a:lstStyle/>
          <a:p>
            <a:fld id="{7B19C2B8-5D40-4457-A8DE-B641A25B8483}"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r>
              <a:rPr lang="en-US" smtClean="0"/>
              <a:t>Video and audio formats include 3GP, AAC, AVCHD, MPEG-4, WMV, and WMA. It also supports most AVI, Divx, MOV, and Xvid files.</a:t>
            </a:r>
          </a:p>
        </p:txBody>
      </p:sp>
      <p:sp>
        <p:nvSpPr>
          <p:cNvPr id="23555" name="Slide Number Placeholder 3"/>
          <p:cNvSpPr>
            <a:spLocks noGrp="1"/>
          </p:cNvSpPr>
          <p:nvPr>
            <p:ph type="sldNum" sz="quarter" idx="5"/>
          </p:nvPr>
        </p:nvSpPr>
        <p:spPr>
          <a:noFill/>
        </p:spPr>
        <p:txBody>
          <a:bodyPr/>
          <a:lstStyle/>
          <a:p>
            <a:fld id="{1DF40033-90CE-4FE8-A991-CD0D49DED773}"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r>
              <a:rPr lang="en-US" smtClean="0"/>
              <a:t>Video and audio formats include 3GP, AAC, AVCHD, MPEG-4, WMV, and WMA. It also supports most AVI, Divx, MOV, and Xvid files.</a:t>
            </a:r>
          </a:p>
        </p:txBody>
      </p:sp>
      <p:sp>
        <p:nvSpPr>
          <p:cNvPr id="25603" name="Slide Number Placeholder 3"/>
          <p:cNvSpPr>
            <a:spLocks noGrp="1"/>
          </p:cNvSpPr>
          <p:nvPr>
            <p:ph type="sldNum" sz="quarter" idx="5"/>
          </p:nvPr>
        </p:nvSpPr>
        <p:spPr>
          <a:noFill/>
        </p:spPr>
        <p:txBody>
          <a:bodyPr/>
          <a:lstStyle/>
          <a:p>
            <a:fld id="{0592EF9A-0CED-4BC5-B136-36AA5FE87CA2}"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endParaRPr lang="en-US" smtClean="0"/>
          </a:p>
        </p:txBody>
      </p:sp>
      <p:sp>
        <p:nvSpPr>
          <p:cNvPr id="27651" name="Slide Number Placeholder 3"/>
          <p:cNvSpPr>
            <a:spLocks noGrp="1"/>
          </p:cNvSpPr>
          <p:nvPr>
            <p:ph type="sldNum" sz="quarter" idx="5"/>
          </p:nvPr>
        </p:nvSpPr>
        <p:spPr>
          <a:noFill/>
        </p:spPr>
        <p:txBody>
          <a:bodyPr/>
          <a:lstStyle/>
          <a:p>
            <a:fld id="{392F2C3A-2AB8-4062-9919-33B5C2E07316}"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p:txBody>
          <a:bodyPr/>
          <a:lstStyle/>
          <a:p>
            <a:endParaRPr lang="en-US" smtClean="0"/>
          </a:p>
        </p:txBody>
      </p:sp>
      <p:sp>
        <p:nvSpPr>
          <p:cNvPr id="29699" name="Slide Number Placeholder 3"/>
          <p:cNvSpPr>
            <a:spLocks noGrp="1"/>
          </p:cNvSpPr>
          <p:nvPr>
            <p:ph type="sldNum" sz="quarter" idx="5"/>
          </p:nvPr>
        </p:nvSpPr>
        <p:spPr>
          <a:noFill/>
        </p:spPr>
        <p:txBody>
          <a:bodyPr/>
          <a:lstStyle/>
          <a:p>
            <a:fld id="{5FD22F4F-26D5-4EA8-BA11-62FC1D94EFDA}"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marL="0" lvl="1"/>
            <a:r>
              <a:rPr lang="en-US" sz="1800" smtClean="0"/>
              <a:t>NOTE:  Windows 7 comes bundled with Internet Explorer 8, but the screenshot displays Internet Explorer 9.</a:t>
            </a:r>
          </a:p>
          <a:p>
            <a:endParaRPr lang="en-US" smtClean="0"/>
          </a:p>
        </p:txBody>
      </p:sp>
      <p:sp>
        <p:nvSpPr>
          <p:cNvPr id="31747" name="Slide Number Placeholder 3"/>
          <p:cNvSpPr>
            <a:spLocks noGrp="1"/>
          </p:cNvSpPr>
          <p:nvPr>
            <p:ph type="sldNum" sz="quarter" idx="5"/>
          </p:nvPr>
        </p:nvSpPr>
        <p:spPr>
          <a:noFill/>
        </p:spPr>
        <p:txBody>
          <a:bodyPr/>
          <a:lstStyle/>
          <a:p>
            <a:fld id="{D797F018-4110-4EEF-9134-5CA4FE59C21F}"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1.3</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gi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Native Applications and Tools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1.3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bwMode="auto">
          <a:xfrm>
            <a:off x="546100" y="1535113"/>
            <a:ext cx="793115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Internet Explorer features (continued)</a:t>
            </a:r>
            <a:endParaRPr lang="en-US" sz="1800" b="0" smtClean="0"/>
          </a:p>
          <a:p>
            <a:pPr marL="457200" indent="-457200">
              <a:buFont typeface="Wingdings" pitchFamily="2" charset="2"/>
              <a:buChar char="§"/>
            </a:pPr>
            <a:r>
              <a:rPr lang="en-US" sz="2000" b="0" smtClean="0"/>
              <a:t>The latest version of Internet Explorer boasts performance improvements over its predecessors using hardware-accelerated text, video, and graphics.</a:t>
            </a:r>
          </a:p>
          <a:p>
            <a:pPr marL="457200" indent="-457200">
              <a:buFont typeface="Wingdings" pitchFamily="2" charset="2"/>
              <a:buChar char="§"/>
            </a:pPr>
            <a:r>
              <a:rPr lang="en-US" sz="2000" b="0" smtClean="0"/>
              <a:t>Internet Explorer has a new combined search and address bar.</a:t>
            </a:r>
          </a:p>
          <a:p>
            <a:pPr marL="457200" indent="-457200">
              <a:buFont typeface="Wingdings" pitchFamily="2" charset="2"/>
              <a:buChar char="§"/>
            </a:pPr>
            <a:r>
              <a:rPr lang="en-US" sz="2000" b="0" smtClean="0"/>
              <a:t>Pin favorite websites to your taskbar</a:t>
            </a:r>
            <a:r>
              <a:rPr lang="en-US" sz="1800" b="0" smtClean="0"/>
              <a:t>.</a:t>
            </a:r>
          </a:p>
          <a:p>
            <a:pPr lvl="1">
              <a:buClr>
                <a:schemeClr val="tx1"/>
              </a:buClr>
              <a:buSzPct val="70000"/>
              <a:buFontTx/>
              <a:buChar char="o"/>
            </a:pPr>
            <a:r>
              <a:rPr lang="en-US" sz="1800" smtClean="0"/>
              <a:t>This feature is available only with Internet Explorer 9. Windows 7 comes bundled with Internet Explorer 8.</a:t>
            </a:r>
          </a:p>
          <a:p>
            <a:pPr marL="457200" indent="-457200">
              <a:buFont typeface="Wingdings" pitchFamily="2" charset="2"/>
              <a:buChar char="§"/>
            </a:pPr>
            <a:r>
              <a:rPr lang="en-US" sz="2000" b="0" smtClean="0"/>
              <a:t>A safer Internet browsing experience has been made available due to the following security features:</a:t>
            </a:r>
          </a:p>
          <a:p>
            <a:pPr lvl="1">
              <a:buClr>
                <a:schemeClr val="tx1"/>
              </a:buClr>
              <a:buSzPct val="70000"/>
              <a:buFontTx/>
              <a:buChar char="o"/>
            </a:pPr>
            <a:r>
              <a:rPr lang="en-US" sz="1800" smtClean="0"/>
              <a:t>ActiveX Filter</a:t>
            </a:r>
          </a:p>
          <a:p>
            <a:pPr lvl="1">
              <a:buClr>
                <a:schemeClr val="tx1"/>
              </a:buClr>
              <a:buSzPct val="70000"/>
              <a:buFontTx/>
              <a:buChar char="o"/>
            </a:pPr>
            <a:r>
              <a:rPr lang="en-US" sz="1800" smtClean="0"/>
              <a:t>Cross-site scripting filter (XSS) </a:t>
            </a:r>
          </a:p>
          <a:p>
            <a:pPr lvl="1">
              <a:buClr>
                <a:schemeClr val="tx1"/>
              </a:buClr>
              <a:buSzPct val="70000"/>
              <a:buFontTx/>
              <a:buChar char="o"/>
            </a:pPr>
            <a:r>
              <a:rPr lang="en-US" sz="1800" smtClean="0"/>
              <a:t>InPrivate Browsing</a:t>
            </a:r>
          </a:p>
          <a:p>
            <a:pPr marL="457200" indent="-457200">
              <a:buFont typeface="Wingdings" pitchFamily="2" charset="2"/>
              <a:buBlip>
                <a:blip r:embed="rId3"/>
              </a:buBlip>
            </a:pPr>
            <a:endParaRPr lang="en-US" sz="1800" b="0" smtClean="0"/>
          </a:p>
          <a:p>
            <a:pPr lvl="1"/>
            <a:endParaRPr lang="en-US" sz="180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225425" indent="-225425">
              <a:buFont typeface="Wingdings" pitchFamily="2" charset="2"/>
              <a:buNone/>
            </a:pPr>
            <a:r>
              <a:rPr lang="en-US" sz="2800" smtClean="0"/>
              <a:t>Configure Windows Explorer</a:t>
            </a:r>
          </a:p>
          <a:p>
            <a:pPr marL="225425" indent="-225425">
              <a:buFont typeface="Wingdings" pitchFamily="2" charset="2"/>
              <a:buChar char="§"/>
            </a:pPr>
            <a:r>
              <a:rPr lang="en-US" sz="2000" b="0" smtClean="0"/>
              <a:t>Windows Explorer is used to navigate through your Windows file system.</a:t>
            </a:r>
          </a:p>
          <a:p>
            <a:pPr marL="225425" indent="-225425">
              <a:buFont typeface="Wingdings" pitchFamily="2" charset="2"/>
              <a:buChar char="§"/>
            </a:pPr>
            <a:r>
              <a:rPr lang="en-US" sz="2000" b="0" smtClean="0"/>
              <a:t>Windows Explorer contains several time-saving features to manage your desktop experience:</a:t>
            </a:r>
          </a:p>
          <a:p>
            <a:pPr lvl="1">
              <a:buClr>
                <a:schemeClr val="tx1"/>
              </a:buClr>
              <a:buSzPct val="70000"/>
              <a:buFontTx/>
              <a:buChar char="o"/>
            </a:pPr>
            <a:r>
              <a:rPr lang="en-US" sz="1800" smtClean="0"/>
              <a:t>Jump lists</a:t>
            </a:r>
          </a:p>
          <a:p>
            <a:pPr lvl="1">
              <a:buClr>
                <a:schemeClr val="tx1"/>
              </a:buClr>
              <a:buSzPct val="70000"/>
              <a:buFontTx/>
              <a:buChar char="o"/>
            </a:pPr>
            <a:r>
              <a:rPr lang="en-US" sz="1800" smtClean="0"/>
              <a:t>Improved search speeds</a:t>
            </a:r>
          </a:p>
          <a:p>
            <a:pPr lvl="1">
              <a:buClr>
                <a:schemeClr val="tx1"/>
              </a:buClr>
              <a:buSzPct val="70000"/>
              <a:buFontTx/>
              <a:buChar char="o"/>
            </a:pPr>
            <a:r>
              <a:rPr lang="en-US" sz="1800" smtClean="0"/>
              <a:t>Libraries</a:t>
            </a:r>
          </a:p>
          <a:p>
            <a:pPr lvl="1">
              <a:buClr>
                <a:schemeClr val="tx1"/>
              </a:buClr>
              <a:buSzPct val="70000"/>
              <a:buFontTx/>
              <a:buChar char="o"/>
            </a:pPr>
            <a:r>
              <a:rPr lang="en-US" sz="1800" smtClean="0"/>
              <a:t>Favorites</a:t>
            </a:r>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en-US" sz="2800" smtClean="0"/>
              <a:t>Configure Windows Explorer (continued)</a:t>
            </a:r>
          </a:p>
          <a:p>
            <a:pPr marL="0" indent="0">
              <a:buFont typeface="Wingdings" pitchFamily="2" charset="2"/>
              <a:buNone/>
            </a:pPr>
            <a:r>
              <a:rPr lang="en-US" sz="2000" b="0" smtClean="0"/>
              <a:t>A document can be pinned to a jump list for quick access.</a:t>
            </a:r>
          </a:p>
          <a:p>
            <a:pPr marL="457200" lvl="1" indent="0">
              <a:buFont typeface="Wingdings" pitchFamily="2" charset="2"/>
              <a:buNone/>
            </a:pPr>
            <a:endParaRPr lang="en-US" sz="1800" smtClean="0"/>
          </a:p>
        </p:txBody>
      </p:sp>
      <p:grpSp>
        <p:nvGrpSpPr>
          <p:cNvPr id="36866" name="Group 3"/>
          <p:cNvGrpSpPr>
            <a:grpSpLocks/>
          </p:cNvGrpSpPr>
          <p:nvPr/>
        </p:nvGrpSpPr>
        <p:grpSpPr bwMode="auto">
          <a:xfrm>
            <a:off x="673100" y="2962275"/>
            <a:ext cx="7670800" cy="2390775"/>
            <a:chOff x="666750" y="2658196"/>
            <a:chExt cx="7670449" cy="2390054"/>
          </a:xfrm>
        </p:grpSpPr>
        <p:pic>
          <p:nvPicPr>
            <p:cNvPr id="36867" name="Picture 1"/>
            <p:cNvPicPr>
              <a:picLocks noChangeAspect="1"/>
            </p:cNvPicPr>
            <p:nvPr/>
          </p:nvPicPr>
          <p:blipFill>
            <a:blip r:embed="rId3"/>
            <a:srcRect/>
            <a:stretch>
              <a:fillRect/>
            </a:stretch>
          </p:blipFill>
          <p:spPr bwMode="auto">
            <a:xfrm>
              <a:off x="666750" y="2658196"/>
              <a:ext cx="3624262" cy="2390054"/>
            </a:xfrm>
            <a:prstGeom prst="rect">
              <a:avLst/>
            </a:prstGeom>
            <a:noFill/>
            <a:ln w="9525">
              <a:noFill/>
              <a:miter lim="800000"/>
              <a:headEnd/>
              <a:tailEnd/>
            </a:ln>
          </p:spPr>
        </p:pic>
        <p:pic>
          <p:nvPicPr>
            <p:cNvPr id="36868" name="Picture 2"/>
            <p:cNvPicPr>
              <a:picLocks noChangeAspect="1"/>
            </p:cNvPicPr>
            <p:nvPr/>
          </p:nvPicPr>
          <p:blipFill>
            <a:blip r:embed="rId4"/>
            <a:srcRect/>
            <a:stretch>
              <a:fillRect/>
            </a:stretch>
          </p:blipFill>
          <p:spPr bwMode="auto">
            <a:xfrm>
              <a:off x="5416901" y="2658196"/>
              <a:ext cx="2920298" cy="2390054"/>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body" idx="1"/>
          </p:nvPr>
        </p:nvSpPr>
        <p:spPr bwMode="auto">
          <a:xfrm>
            <a:off x="546100" y="1535113"/>
            <a:ext cx="8035925" cy="4808537"/>
          </a:xfrm>
          <a:ln>
            <a:miter lim="800000"/>
            <a:headEnd/>
            <a:tailEnd/>
          </a:ln>
        </p:spPr>
        <p:txBody>
          <a:bodyPr vert="horz" wrap="square" lIns="91440" tIns="45720" rIns="91440" bIns="45720" numCol="1" anchor="t" anchorCtr="0" compatLnSpc="1">
            <a:prstTxWarp prst="textNoShape">
              <a:avLst/>
            </a:prstTxWarp>
          </a:bodyPr>
          <a:lstStyle/>
          <a:p>
            <a:pPr marL="165100" indent="-165100">
              <a:buFont typeface="Wingdings" pitchFamily="2" charset="2"/>
              <a:buNone/>
              <a:defRPr/>
            </a:pPr>
            <a:r>
              <a:rPr lang="en-US" sz="2800" dirty="0" smtClean="0"/>
              <a:t>Configure Windows Explorer (continued)</a:t>
            </a:r>
          </a:p>
          <a:p>
            <a:pPr marL="0" indent="0">
              <a:buFont typeface="Wingdings" charset="2"/>
              <a:buNone/>
              <a:defRPr/>
            </a:pPr>
            <a:r>
              <a:rPr lang="en-US" sz="2000" b="0" dirty="0" smtClean="0"/>
              <a:t>Jump to a folder in a command window by holding down the SHIFT key, right-clicking the folder, and selecting Open Command Window Here</a:t>
            </a:r>
            <a:r>
              <a:rPr lang="en-US" sz="1800" b="0" dirty="0" smtClean="0"/>
              <a:t>.</a:t>
            </a:r>
          </a:p>
          <a:p>
            <a:pPr marL="457200" lvl="1" indent="0">
              <a:buFont typeface="Wingdings" pitchFamily="2" charset="2"/>
              <a:buNone/>
              <a:defRPr/>
            </a:pPr>
            <a:endParaRPr lang="en-US" sz="1800" dirty="0" smtClean="0"/>
          </a:p>
        </p:txBody>
      </p:sp>
      <p:pic>
        <p:nvPicPr>
          <p:cNvPr id="38914" name="Picture 4"/>
          <p:cNvPicPr>
            <a:picLocks noChangeAspect="1"/>
          </p:cNvPicPr>
          <p:nvPr/>
        </p:nvPicPr>
        <p:blipFill>
          <a:blip r:embed="rId3"/>
          <a:srcRect/>
          <a:stretch>
            <a:fillRect/>
          </a:stretch>
        </p:blipFill>
        <p:spPr bwMode="auto">
          <a:xfrm>
            <a:off x="444500" y="3046413"/>
            <a:ext cx="4171950" cy="3121025"/>
          </a:xfrm>
          <a:prstGeom prst="rect">
            <a:avLst/>
          </a:prstGeom>
          <a:noFill/>
          <a:ln w="9525">
            <a:noFill/>
            <a:miter lim="800000"/>
            <a:headEnd/>
            <a:tailEnd/>
          </a:ln>
        </p:spPr>
      </p:pic>
      <p:pic>
        <p:nvPicPr>
          <p:cNvPr id="38915" name="Picture 5"/>
          <p:cNvPicPr>
            <a:picLocks noChangeAspect="1"/>
          </p:cNvPicPr>
          <p:nvPr/>
        </p:nvPicPr>
        <p:blipFill>
          <a:blip r:embed="rId4"/>
          <a:srcRect/>
          <a:stretch>
            <a:fillRect/>
          </a:stretch>
        </p:blipFill>
        <p:spPr bwMode="auto">
          <a:xfrm>
            <a:off x="4727575" y="3627438"/>
            <a:ext cx="3876675" cy="1958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Wingdings" pitchFamily="2" charset="2"/>
              <a:buChar char="§"/>
            </a:pPr>
            <a:r>
              <a:rPr lang="en-US" sz="2000" b="0" smtClean="0"/>
              <a:t>What Windows Media application allows you to watch TV programs over the Internet?</a:t>
            </a:r>
          </a:p>
          <a:p>
            <a:pPr marL="457200" indent="-457200">
              <a:buFont typeface="Wingdings" pitchFamily="2" charset="2"/>
              <a:buChar char="§"/>
            </a:pPr>
            <a:r>
              <a:rPr lang="en-US" sz="2000" b="0" smtClean="0"/>
              <a:t>What feature in Windows Explorer allows you to pin frequently used documents, folders, or applications to the Start menu?</a:t>
            </a:r>
          </a:p>
          <a:p>
            <a:pPr marL="457200" indent="-457200">
              <a:buFont typeface="Wingdings" pitchFamily="2" charset="2"/>
              <a:buChar char="§"/>
            </a:pPr>
            <a:r>
              <a:rPr lang="en-US" sz="2000" b="0" smtClean="0"/>
              <a:t>What feature in Internet Explorer allows a user to browse websites without keeping information about the websites visited in the browsing history on the computer?</a:t>
            </a: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SzPct val="70000"/>
            </a:pPr>
            <a:endParaRPr lang="en-US" sz="28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Understanding native applications and tools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MSCONFIG features </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Windows Media Player features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Windows Media Center features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Windows Internet Explorer features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Windows Explorer</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is the difference between Windows Media Center and Windows Media Player?</a:t>
            </a:r>
          </a:p>
          <a:p>
            <a:pPr marL="457200" indent="-457200">
              <a:buFont typeface="Arial Narrow" pitchFamily="34" charset="0"/>
              <a:buAutoNum type="arabicPeriod"/>
            </a:pPr>
            <a:r>
              <a:rPr lang="en-US" sz="2000" b="0" smtClean="0"/>
              <a:t>How is the Snipping Tool different from performing a Print Screen?</a:t>
            </a:r>
          </a:p>
          <a:p>
            <a:pPr marL="457200" indent="-457200">
              <a:buFont typeface="Arial Narrow" pitchFamily="34" charset="0"/>
              <a:buAutoNum type="arabicPeriod"/>
            </a:pPr>
            <a:r>
              <a:rPr lang="en-US" sz="2000" b="0" smtClean="0"/>
              <a:t>What system utility allows you to configure your system to boot in Safe Mode on the next reboot?</a:t>
            </a:r>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05815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MSCONFG.EXE Features</a:t>
            </a:r>
          </a:p>
          <a:p>
            <a:pPr marL="457200" indent="-457200">
              <a:buFont typeface="Wingdings" pitchFamily="2" charset="2"/>
              <a:buChar char="§"/>
            </a:pPr>
            <a:r>
              <a:rPr lang="en-US" sz="2000" b="0" smtClean="0"/>
              <a:t>MSCONFIG.EXE is now referred to as System Configuration.</a:t>
            </a:r>
          </a:p>
          <a:p>
            <a:pPr marL="457200" indent="-457200">
              <a:buFont typeface="Wingdings" pitchFamily="2" charset="2"/>
              <a:buChar char="§"/>
            </a:pPr>
            <a:r>
              <a:rPr lang="en-US" sz="2000" b="0" smtClean="0"/>
              <a:t>It can be accessed by clicking Start and entering </a:t>
            </a:r>
            <a:r>
              <a:rPr lang="en-US" sz="2000" smtClean="0"/>
              <a:t>MSCONFIG</a:t>
            </a:r>
            <a:r>
              <a:rPr lang="en-US" sz="2000" b="0" smtClean="0"/>
              <a:t> or </a:t>
            </a:r>
            <a:r>
              <a:rPr lang="en-US" sz="2000" smtClean="0"/>
              <a:t>System Configuration</a:t>
            </a:r>
            <a:r>
              <a:rPr lang="en-US" sz="2000" b="0" smtClean="0"/>
              <a:t> in the Search Programs And Files field.</a:t>
            </a:r>
          </a:p>
        </p:txBody>
      </p:sp>
      <p:pic>
        <p:nvPicPr>
          <p:cNvPr id="20482" name="Picture 3"/>
          <p:cNvPicPr>
            <a:picLocks noChangeAspect="1"/>
          </p:cNvPicPr>
          <p:nvPr/>
        </p:nvPicPr>
        <p:blipFill>
          <a:blip r:embed="rId3"/>
          <a:srcRect/>
          <a:stretch>
            <a:fillRect/>
          </a:stretch>
        </p:blipFill>
        <p:spPr bwMode="auto">
          <a:xfrm>
            <a:off x="1963738" y="3221038"/>
            <a:ext cx="4732337" cy="3171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0264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Windows Media Player Features</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Windows Media Player is available on all Windows 7 editions.</a:t>
            </a:r>
          </a:p>
          <a:p>
            <a:pPr marL="457200" indent="-457200">
              <a:buFont typeface="Wingdings" pitchFamily="2" charset="2"/>
              <a:buChar char="§"/>
            </a:pPr>
            <a:r>
              <a:rPr lang="en-US" sz="2000" b="0" smtClean="0"/>
              <a:t>It can be located by clicking Start,</a:t>
            </a:r>
            <a:r>
              <a:rPr lang="en-US" sz="2000" b="0" smtClean="0">
                <a:sym typeface="Wingdings" pitchFamily="2" charset="2"/>
              </a:rPr>
              <a:t> Programs, Windows Media Player.</a:t>
            </a:r>
          </a:p>
          <a:p>
            <a:pPr marL="457200" indent="-457200">
              <a:buFont typeface="Wingdings" pitchFamily="2" charset="2"/>
              <a:buChar char="§"/>
            </a:pPr>
            <a:r>
              <a:rPr lang="en-US" sz="2000" b="0" smtClean="0">
                <a:sym typeface="Wingdings" pitchFamily="2" charset="2"/>
              </a:rPr>
              <a:t>When first started, Windows Media Player will scan your computer for all media files to be the default application used for those file types.</a:t>
            </a:r>
          </a:p>
          <a:p>
            <a:pPr marL="457200" indent="-457200">
              <a:buFont typeface="Wingdings" pitchFamily="2" charset="2"/>
              <a:buChar char="§"/>
            </a:pPr>
            <a:r>
              <a:rPr lang="en-US" sz="2000" b="0" smtClean="0">
                <a:sym typeface="Wingdings" pitchFamily="2" charset="2"/>
              </a:rPr>
              <a:t>Windows Media Player features include:</a:t>
            </a:r>
          </a:p>
          <a:p>
            <a:pPr lvl="1">
              <a:buClr>
                <a:schemeClr val="tx1"/>
              </a:buClr>
              <a:buSzPct val="70000"/>
              <a:buFontTx/>
              <a:buChar char="o"/>
            </a:pPr>
            <a:r>
              <a:rPr lang="en-US" sz="1800" smtClean="0">
                <a:sym typeface="Wingdings" pitchFamily="2" charset="2"/>
              </a:rPr>
              <a:t>Built-in support for many popular audio and video formats.</a:t>
            </a:r>
          </a:p>
          <a:p>
            <a:pPr lvl="1">
              <a:buClr>
                <a:schemeClr val="tx1"/>
              </a:buClr>
              <a:buSzPct val="70000"/>
              <a:buFontTx/>
              <a:buChar char="o"/>
            </a:pPr>
            <a:r>
              <a:rPr lang="en-US" sz="1800" smtClean="0">
                <a:sym typeface="Wingdings" pitchFamily="2" charset="2"/>
              </a:rPr>
              <a:t>The Play To feature streams music and video to other PCs running Windows 7 or compatible devices, including TVs and stereos.</a:t>
            </a:r>
          </a:p>
          <a:p>
            <a:pPr lvl="1"/>
            <a:endParaRPr lang="en-US" sz="180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a:lstStyle/>
          <a:p>
            <a:pPr marL="457200" indent="-457200">
              <a:buFont typeface="Wingdings" charset="2"/>
              <a:buNone/>
              <a:defRPr/>
            </a:pPr>
            <a:r>
              <a:rPr lang="en-US" sz="2800" dirty="0" smtClean="0"/>
              <a:t>Windows Media Player Features (continued)</a:t>
            </a:r>
          </a:p>
          <a:p>
            <a:pPr>
              <a:defRPr/>
            </a:pPr>
            <a:r>
              <a:rPr lang="en-US" sz="2000" b="0" dirty="0" smtClean="0"/>
              <a:t>Windows Media Player can organize music by Artist, Album, and Genre.</a:t>
            </a:r>
          </a:p>
          <a:p>
            <a:pPr>
              <a:defRPr/>
            </a:pPr>
            <a:r>
              <a:rPr lang="en-US" sz="2000" b="0" dirty="0" smtClean="0"/>
              <a:t>You can create custom playlists within Windows Media Player.</a:t>
            </a:r>
          </a:p>
          <a:p>
            <a:pPr>
              <a:defRPr/>
            </a:pPr>
            <a:endParaRPr lang="en-US" sz="1800" b="0" dirty="0" smtClean="0"/>
          </a:p>
          <a:p>
            <a:pPr lvl="1">
              <a:defRPr/>
            </a:pPr>
            <a:endParaRPr lang="en-US" sz="1800" dirty="0" smtClean="0"/>
          </a:p>
          <a:p>
            <a:pPr marL="457200" lvl="1" indent="0">
              <a:buFont typeface="Wingdings" pitchFamily="2" charset="2"/>
              <a:buNone/>
              <a:defRPr/>
            </a:pPr>
            <a:endParaRPr lang="en-US" sz="1800" dirty="0" smtClean="0"/>
          </a:p>
        </p:txBody>
      </p:sp>
      <p:pic>
        <p:nvPicPr>
          <p:cNvPr id="24578" name="Picture 1"/>
          <p:cNvPicPr>
            <a:picLocks noChangeAspect="1"/>
          </p:cNvPicPr>
          <p:nvPr/>
        </p:nvPicPr>
        <p:blipFill>
          <a:blip r:embed="rId3"/>
          <a:srcRect/>
          <a:stretch>
            <a:fillRect/>
          </a:stretch>
        </p:blipFill>
        <p:spPr bwMode="auto">
          <a:xfrm>
            <a:off x="2162175" y="2954338"/>
            <a:ext cx="4795838" cy="357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bwMode="auto">
          <a:xfrm>
            <a:off x="546100" y="1535113"/>
            <a:ext cx="801687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Windows Media Center Features</a:t>
            </a:r>
          </a:p>
          <a:p>
            <a:pPr marL="457200" indent="-457200">
              <a:buFont typeface="Wingdings" pitchFamily="2" charset="2"/>
              <a:buChar char="§"/>
            </a:pPr>
            <a:r>
              <a:rPr lang="en-US" sz="2000" b="0" smtClean="0"/>
              <a:t>Use Windows Media Center to:</a:t>
            </a:r>
          </a:p>
          <a:p>
            <a:pPr lvl="1">
              <a:buClr>
                <a:schemeClr val="tx1"/>
              </a:buClr>
              <a:buSzPct val="70000"/>
              <a:buFontTx/>
              <a:buChar char="o"/>
            </a:pPr>
            <a:r>
              <a:rPr lang="en-US" sz="1800" smtClean="0"/>
              <a:t>View, pause, and record HDTV.</a:t>
            </a:r>
          </a:p>
          <a:p>
            <a:pPr lvl="1">
              <a:buClr>
                <a:schemeClr val="tx1"/>
              </a:buClr>
              <a:buSzPct val="70000"/>
              <a:buFontTx/>
              <a:buChar char="o"/>
            </a:pPr>
            <a:r>
              <a:rPr lang="en-US" sz="1800" smtClean="0"/>
              <a:t>Watch DVDs.</a:t>
            </a:r>
          </a:p>
          <a:p>
            <a:pPr lvl="1">
              <a:buClr>
                <a:schemeClr val="tx1"/>
              </a:buClr>
              <a:buSzPct val="70000"/>
              <a:buFontTx/>
              <a:buChar char="o"/>
            </a:pPr>
            <a:r>
              <a:rPr lang="en-US" sz="1800" smtClean="0"/>
              <a:t>Listen to music.</a:t>
            </a:r>
          </a:p>
          <a:p>
            <a:pPr lvl="1">
              <a:buClr>
                <a:schemeClr val="tx1"/>
              </a:buClr>
              <a:buSzPct val="70000"/>
              <a:buFontTx/>
              <a:buChar char="o"/>
            </a:pPr>
            <a:r>
              <a:rPr lang="en-US" sz="1800" smtClean="0"/>
              <a:t>Display photos.</a:t>
            </a:r>
          </a:p>
          <a:p>
            <a:pPr lvl="1">
              <a:buClr>
                <a:schemeClr val="tx1"/>
              </a:buClr>
              <a:buSzPct val="70000"/>
              <a:buFontTx/>
              <a:buChar char="o"/>
            </a:pPr>
            <a:r>
              <a:rPr lang="en-US" sz="1800" smtClean="0"/>
              <a:t>View online shows.</a:t>
            </a:r>
          </a:p>
          <a:p>
            <a:pPr lvl="1">
              <a:buClr>
                <a:schemeClr val="tx1"/>
              </a:buClr>
              <a:buSzPct val="70000"/>
              <a:buFontTx/>
              <a:buChar char="o"/>
            </a:pPr>
            <a:r>
              <a:rPr lang="en-US" sz="1800" smtClean="0"/>
              <a:t>Share media from one PC to another PC and to other home- and business-capable devices within the HomeGroup feature in Windows 7.</a:t>
            </a:r>
          </a:p>
          <a:p>
            <a:pPr marL="457200" indent="-457200">
              <a:buFont typeface="Wingdings" pitchFamily="2" charset="2"/>
              <a:buChar char="§"/>
            </a:pPr>
            <a:r>
              <a:rPr lang="en-US" sz="2000" b="0" smtClean="0"/>
              <a:t>Windows Media Center is available in the Home Premium, Professional, Ultimate, and Enterprise editions of Windows 7.</a:t>
            </a:r>
          </a:p>
          <a:p>
            <a:pPr marL="457200" indent="-457200">
              <a:buFont typeface="Wingdings" pitchFamily="2" charset="2"/>
              <a:buChar char="§"/>
            </a:pPr>
            <a:endParaRPr lang="en-US" sz="1800" b="0" smtClean="0"/>
          </a:p>
          <a:p>
            <a:pPr lvl="1"/>
            <a:endParaRPr lang="en-US" sz="180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26400" cy="4808537"/>
          </a:xfrm>
        </p:spPr>
        <p:txBody>
          <a:bodyPr/>
          <a:lstStyle/>
          <a:p>
            <a:pPr marL="457200" indent="-457200">
              <a:buFont typeface="Wingdings" charset="2"/>
              <a:buNone/>
              <a:defRPr/>
            </a:pPr>
            <a:r>
              <a:rPr lang="en-US" sz="2800" dirty="0" smtClean="0"/>
              <a:t>Windows Media Center Features (continued)</a:t>
            </a:r>
          </a:p>
          <a:p>
            <a:pPr marL="274320" indent="0">
              <a:buFont typeface="Wingdings" charset="2"/>
              <a:buNone/>
              <a:defRPr/>
            </a:pPr>
            <a:r>
              <a:rPr lang="en-US" sz="2000" b="0" dirty="0" smtClean="0"/>
              <a:t>Windows Media Center provides a desktop gadget for Windows 7 for easy navigation and selection.</a:t>
            </a:r>
          </a:p>
          <a:p>
            <a:pPr lvl="1">
              <a:defRPr/>
            </a:pPr>
            <a:endParaRPr lang="en-US" sz="1800" dirty="0" smtClean="0"/>
          </a:p>
          <a:p>
            <a:pPr marL="457200" lvl="1" indent="0">
              <a:buFont typeface="Wingdings" pitchFamily="2" charset="2"/>
              <a:buNone/>
              <a:defRPr/>
            </a:pPr>
            <a:endParaRPr lang="en-US" sz="1800" dirty="0" smtClean="0"/>
          </a:p>
        </p:txBody>
      </p:sp>
      <p:pic>
        <p:nvPicPr>
          <p:cNvPr id="28674" name="Picture 1"/>
          <p:cNvPicPr>
            <a:picLocks noChangeAspect="1"/>
          </p:cNvPicPr>
          <p:nvPr/>
        </p:nvPicPr>
        <p:blipFill>
          <a:blip r:embed="rId3"/>
          <a:srcRect/>
          <a:stretch>
            <a:fillRect/>
          </a:stretch>
        </p:blipFill>
        <p:spPr bwMode="auto">
          <a:xfrm>
            <a:off x="460375" y="3022600"/>
            <a:ext cx="5397500" cy="3190875"/>
          </a:xfrm>
          <a:prstGeom prst="rect">
            <a:avLst/>
          </a:prstGeom>
          <a:noFill/>
          <a:ln w="9525">
            <a:noFill/>
            <a:miter lim="800000"/>
            <a:headEnd/>
            <a:tailEnd/>
          </a:ln>
        </p:spPr>
      </p:pic>
      <p:pic>
        <p:nvPicPr>
          <p:cNvPr id="28675" name="Picture 2"/>
          <p:cNvPicPr>
            <a:picLocks noChangeAspect="1"/>
          </p:cNvPicPr>
          <p:nvPr/>
        </p:nvPicPr>
        <p:blipFill>
          <a:blip r:embed="rId4"/>
          <a:srcRect/>
          <a:stretch>
            <a:fillRect/>
          </a:stretch>
        </p:blipFill>
        <p:spPr bwMode="auto">
          <a:xfrm>
            <a:off x="5972175" y="3725863"/>
            <a:ext cx="2692400" cy="1874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a:lstStyle/>
          <a:p>
            <a:pPr marL="457200" indent="-457200">
              <a:buFont typeface="Wingdings" charset="2"/>
              <a:buNone/>
              <a:defRPr/>
            </a:pPr>
            <a:r>
              <a:rPr lang="en-US" sz="2800" dirty="0" smtClean="0"/>
              <a:t>Internet Explorer Features</a:t>
            </a:r>
          </a:p>
          <a:p>
            <a:pPr marL="274320" indent="0">
              <a:buFont typeface="Wingdings" charset="2"/>
              <a:buNone/>
              <a:defRPr/>
            </a:pPr>
            <a:r>
              <a:rPr lang="en-US" sz="2000" b="0" dirty="0" smtClean="0"/>
              <a:t>Internet Explorer is Microsoft’s free web browser</a:t>
            </a:r>
            <a:r>
              <a:rPr lang="en-US" sz="1800" b="0" dirty="0" smtClean="0"/>
              <a:t>.</a:t>
            </a:r>
          </a:p>
          <a:p>
            <a:pPr>
              <a:defRPr/>
            </a:pPr>
            <a:endParaRPr lang="en-US" sz="1800" b="0" dirty="0" smtClean="0"/>
          </a:p>
          <a:p>
            <a:pPr lvl="1">
              <a:defRPr/>
            </a:pPr>
            <a:endParaRPr lang="en-US" sz="1800" dirty="0" smtClean="0"/>
          </a:p>
          <a:p>
            <a:pPr marL="457200" lvl="1" indent="0">
              <a:buFont typeface="Wingdings" pitchFamily="2" charset="2"/>
              <a:buNone/>
              <a:defRPr/>
            </a:pPr>
            <a:endParaRPr lang="en-US" sz="1800" dirty="0" smtClean="0"/>
          </a:p>
        </p:txBody>
      </p:sp>
      <p:pic>
        <p:nvPicPr>
          <p:cNvPr id="30722" name="Picture 1"/>
          <p:cNvPicPr>
            <a:picLocks noChangeAspect="1"/>
          </p:cNvPicPr>
          <p:nvPr/>
        </p:nvPicPr>
        <p:blipFill>
          <a:blip r:embed="rId3"/>
          <a:srcRect/>
          <a:stretch>
            <a:fillRect/>
          </a:stretch>
        </p:blipFill>
        <p:spPr bwMode="auto">
          <a:xfrm>
            <a:off x="1708150" y="2516188"/>
            <a:ext cx="5541963" cy="3913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8AC18E2-0B6F-4E89-9229-BB879276FC19}"/>
</file>

<file path=customXml/itemProps2.xml><?xml version="1.0" encoding="utf-8"?>
<ds:datastoreItem xmlns:ds="http://schemas.openxmlformats.org/officeDocument/2006/customXml" ds:itemID="{B8692E58-0593-409A-B731-FDD18551FC88}"/>
</file>

<file path=customXml/itemProps3.xml><?xml version="1.0" encoding="utf-8"?>
<ds:datastoreItem xmlns:ds="http://schemas.openxmlformats.org/officeDocument/2006/customXml" ds:itemID="{3DCFEA9A-A200-4653-A434-17658B4097E8}"/>
</file>

<file path=docProps/app.xml><?xml version="1.0" encoding="utf-8"?>
<Properties xmlns="http://schemas.openxmlformats.org/officeDocument/2006/extended-properties" xmlns:vt="http://schemas.openxmlformats.org/officeDocument/2006/docPropsVTypes">
  <Template>Eli_Guidelines_New</Template>
  <TotalTime>2901</TotalTime>
  <Words>1277</Words>
  <Application>Microsoft Office PowerPoint</Application>
  <PresentationFormat>On-screen Show (4:3)</PresentationFormat>
  <Paragraphs>125</Paragraphs>
  <Slides>14</Slides>
  <Notes>14</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14</vt:i4>
      </vt:variant>
    </vt:vector>
  </HeadingPairs>
  <TitlesOfParts>
    <vt:vector size="20" baseType="lpstr">
      <vt:lpstr>Arial Narrow</vt:lpstr>
      <vt:lpstr>Arial</vt:lpstr>
      <vt:lpstr>Wingdings</vt:lpstr>
      <vt:lpstr>Times New Roman</vt:lpstr>
      <vt:lpstr>Segoe</vt:lpstr>
      <vt:lpstr>Master_Template</vt:lpstr>
      <vt:lpstr>Understand Native Applications and Tools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814</cp:revision>
  <dcterms:created xsi:type="dcterms:W3CDTF">2008-07-15T17:51:11Z</dcterms:created>
  <dcterms:modified xsi:type="dcterms:W3CDTF">2011-04-27T20:37:01Z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