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75" r:id="rId5"/>
    <p:sldId id="281" r:id="rId6"/>
    <p:sldId id="282" r:id="rId7"/>
    <p:sldId id="283" r:id="rId8"/>
    <p:sldId id="289" r:id="rId9"/>
    <p:sldId id="279" r:id="rId10"/>
    <p:sldId id="284" r:id="rId11"/>
    <p:sldId id="285" r:id="rId12"/>
    <p:sldId id="286" r:id="rId13"/>
    <p:sldId id="287" r:id="rId14"/>
    <p:sldId id="288" r:id="rId15"/>
    <p:sldId id="280" r:id="rId16"/>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mn-cs"/>
      </a:defRPr>
    </a:lvl1pPr>
    <a:lvl2pPr marL="457200" algn="l" rtl="0" fontAlgn="base">
      <a:spcBef>
        <a:spcPct val="0"/>
      </a:spcBef>
      <a:spcAft>
        <a:spcPct val="0"/>
      </a:spcAft>
      <a:defRPr b="1" kern="1200">
        <a:solidFill>
          <a:schemeClr val="tx1"/>
        </a:solidFill>
        <a:latin typeface="Arial Narrow" pitchFamily="34" charset="0"/>
        <a:ea typeface="+mn-ea"/>
        <a:cs typeface="+mn-cs"/>
      </a:defRPr>
    </a:lvl2pPr>
    <a:lvl3pPr marL="914400" algn="l" rtl="0" fontAlgn="base">
      <a:spcBef>
        <a:spcPct val="0"/>
      </a:spcBef>
      <a:spcAft>
        <a:spcPct val="0"/>
      </a:spcAft>
      <a:defRPr b="1" kern="1200">
        <a:solidFill>
          <a:schemeClr val="tx1"/>
        </a:solidFill>
        <a:latin typeface="Arial Narrow" pitchFamily="34" charset="0"/>
        <a:ea typeface="+mn-ea"/>
        <a:cs typeface="+mn-cs"/>
      </a:defRPr>
    </a:lvl3pPr>
    <a:lvl4pPr marL="1371600" algn="l" rtl="0" fontAlgn="base">
      <a:spcBef>
        <a:spcPct val="0"/>
      </a:spcBef>
      <a:spcAft>
        <a:spcPct val="0"/>
      </a:spcAft>
      <a:defRPr b="1" kern="1200">
        <a:solidFill>
          <a:schemeClr val="tx1"/>
        </a:solidFill>
        <a:latin typeface="Arial Narrow" pitchFamily="34" charset="0"/>
        <a:ea typeface="+mn-ea"/>
        <a:cs typeface="+mn-cs"/>
      </a:defRPr>
    </a:lvl4pPr>
    <a:lvl5pPr marL="1828800" algn="l" rtl="0" fontAlgn="base">
      <a:spcBef>
        <a:spcPct val="0"/>
      </a:spcBef>
      <a:spcAft>
        <a:spcPct val="0"/>
      </a:spcAft>
      <a:defRPr b="1" kern="1200">
        <a:solidFill>
          <a:schemeClr val="tx1"/>
        </a:solidFill>
        <a:latin typeface="Arial Narrow" pitchFamily="34" charset="0"/>
        <a:ea typeface="+mn-ea"/>
        <a:cs typeface="+mn-cs"/>
      </a:defRPr>
    </a:lvl5pPr>
    <a:lvl6pPr marL="2286000" algn="l" defTabSz="914400" rtl="0" eaLnBrk="1" latinLnBrk="0" hangingPunct="1">
      <a:defRPr b="1" kern="1200">
        <a:solidFill>
          <a:schemeClr val="tx1"/>
        </a:solidFill>
        <a:latin typeface="Arial Narrow" pitchFamily="34" charset="0"/>
        <a:ea typeface="+mn-ea"/>
        <a:cs typeface="+mn-cs"/>
      </a:defRPr>
    </a:lvl6pPr>
    <a:lvl7pPr marL="2743200" algn="l" defTabSz="914400" rtl="0" eaLnBrk="1" latinLnBrk="0" hangingPunct="1">
      <a:defRPr b="1" kern="1200">
        <a:solidFill>
          <a:schemeClr val="tx1"/>
        </a:solidFill>
        <a:latin typeface="Arial Narrow" pitchFamily="34" charset="0"/>
        <a:ea typeface="+mn-ea"/>
        <a:cs typeface="+mn-cs"/>
      </a:defRPr>
    </a:lvl7pPr>
    <a:lvl8pPr marL="3200400" algn="l" defTabSz="914400" rtl="0" eaLnBrk="1" latinLnBrk="0" hangingPunct="1">
      <a:defRPr b="1" kern="1200">
        <a:solidFill>
          <a:schemeClr val="tx1"/>
        </a:solidFill>
        <a:latin typeface="Arial Narrow" pitchFamily="34" charset="0"/>
        <a:ea typeface="+mn-ea"/>
        <a:cs typeface="+mn-cs"/>
      </a:defRPr>
    </a:lvl8pPr>
    <a:lvl9pPr marL="3657600" algn="l" defTabSz="914400" rtl="0" eaLnBrk="1" latinLnBrk="0" hangingPunct="1">
      <a:defRPr b="1"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 lastIdx="1" clrIdx="0"/>
  <p:cmAuthor id="1" name="Zeshan Sattar" initials="" lastIdx="18" clrIdx="1"/>
  <p:cmAuthor id="2" name="Patricia Phillips (Bookey Consulting)" initials="" lastIdx="11" clrIdx="2"/>
  <p:cmAuthor id="3" name="Susan" initials="" lastIdx="12" clrIdx="3"/>
  <p:cmAuthor id="4" name="Michael Teske"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99" autoAdjust="0"/>
    <p:restoredTop sz="73835" autoAdjust="0"/>
  </p:normalViewPr>
  <p:slideViewPr>
    <p:cSldViewPr snapToGrid="0">
      <p:cViewPr>
        <p:scale>
          <a:sx n="69" d="100"/>
          <a:sy n="69" d="100"/>
        </p:scale>
        <p:origin x="-1302" y="-228"/>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BC0AA7DF-464C-4488-801F-EDB54DB04D4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466B5E64-A67D-481E-97EE-6AC8B706620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p:txBody>
          <a:bodyPr/>
          <a:lstStyle/>
          <a:p>
            <a:r>
              <a:rPr lang="en-US" smtClean="0"/>
              <a:t>The Ease Of Access Center can be accessed by clicking Start and selecting </a:t>
            </a:r>
            <a:r>
              <a:rPr lang="en-US" smtClean="0">
                <a:sym typeface="Wingdings" pitchFamily="2" charset="2"/>
              </a:rPr>
              <a:t>Control Panel, Ease of Access, and then Ease Of Access Center.</a:t>
            </a:r>
          </a:p>
          <a:p>
            <a:r>
              <a:rPr lang="en-US" smtClean="0">
                <a:sym typeface="Wingdings" pitchFamily="2" charset="2"/>
              </a:rPr>
              <a:t>If possible, the instructor should demonstrate one of the tools provided. For instance, click Start Magnifier to demonstrate the ability to magnify the desktop.</a:t>
            </a:r>
            <a:endParaRPr lang="en-US" smtClean="0"/>
          </a:p>
        </p:txBody>
      </p:sp>
      <p:sp>
        <p:nvSpPr>
          <p:cNvPr id="33795" name="Slide Number Placeholder 3"/>
          <p:cNvSpPr>
            <a:spLocks noGrp="1"/>
          </p:cNvSpPr>
          <p:nvPr>
            <p:ph type="sldNum" sz="quarter" idx="5"/>
          </p:nvPr>
        </p:nvSpPr>
        <p:spPr>
          <a:noFill/>
        </p:spPr>
        <p:txBody>
          <a:bodyPr/>
          <a:lstStyle/>
          <a:p>
            <a:fld id="{741C74BA-71D0-444B-BE92-98DF8161F20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p:txBody>
          <a:bodyPr/>
          <a:lstStyle/>
          <a:p>
            <a:r>
              <a:rPr lang="en-US" smtClean="0"/>
              <a:t>The two most common settings are desktop themes and screen resolution. Both items can be customized through Control Panel under Appearance and Personalization; this can be accessed by clicking Start and selecting </a:t>
            </a:r>
            <a:r>
              <a:rPr lang="en-US" smtClean="0">
                <a:sym typeface="Wingdings" pitchFamily="2" charset="2"/>
              </a:rPr>
              <a:t>Control Panel, Appearance And Personalization.</a:t>
            </a:r>
            <a:endParaRPr lang="en-US" smtClean="0"/>
          </a:p>
        </p:txBody>
      </p:sp>
      <p:sp>
        <p:nvSpPr>
          <p:cNvPr id="35843" name="Slide Number Placeholder 3"/>
          <p:cNvSpPr>
            <a:spLocks noGrp="1"/>
          </p:cNvSpPr>
          <p:nvPr>
            <p:ph type="sldNum" sz="quarter" idx="5"/>
          </p:nvPr>
        </p:nvSpPr>
        <p:spPr>
          <a:noFill/>
        </p:spPr>
        <p:txBody>
          <a:bodyPr/>
          <a:lstStyle/>
          <a:p>
            <a:fld id="{B3BDEC40-ACD4-4464-AD01-F746C2B14437}"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buFont typeface="Arial" pitchFamily="34" charset="0"/>
              <a:buNone/>
              <a:defRPr/>
            </a:pPr>
            <a:r>
              <a:rPr lang="en-US" dirty="0" smtClean="0"/>
              <a:t>The two most common settings are themes and screen resolution. Both items can be customized through Control Panel under Appearance And Personalization; this can be accessed by clicking Start and selecting</a:t>
            </a:r>
            <a:r>
              <a:rPr lang="en-US" dirty="0" smtClean="0">
                <a:sym typeface="Wingdings" pitchFamily="2" charset="2"/>
              </a:rPr>
              <a:t> Control Panel, Appearance And Personalization.</a:t>
            </a:r>
          </a:p>
          <a:p>
            <a:pPr marL="171450" indent="-171450">
              <a:buFont typeface="Arial" pitchFamily="34" charset="0"/>
              <a:buChar char="•"/>
              <a:defRPr/>
            </a:pPr>
            <a:r>
              <a:rPr lang="en-US" dirty="0" smtClean="0"/>
              <a:t>If possible, change the theme using a virtual or demonstration machine by clicking Start then select </a:t>
            </a:r>
            <a:r>
              <a:rPr lang="en-US" dirty="0" smtClean="0">
                <a:sym typeface="Wingdings" pitchFamily="2" charset="2"/>
              </a:rPr>
              <a:t>Control Panel, Appearance and Personalization, Change Theme, and Architecture. The desktop background should reflect the change.</a:t>
            </a:r>
          </a:p>
          <a:p>
            <a:pPr marL="628650" lvl="1" indent="-171450">
              <a:buFont typeface="Arial" pitchFamily="34" charset="0"/>
              <a:buChar char="•"/>
              <a:defRPr/>
            </a:pPr>
            <a:r>
              <a:rPr lang="en-US" dirty="0" smtClean="0">
                <a:sym typeface="Wingdings" pitchFamily="2" charset="2"/>
              </a:rPr>
              <a:t>Discuss the other themes as well. </a:t>
            </a:r>
          </a:p>
          <a:p>
            <a:pPr marL="171450" indent="-171450">
              <a:buFont typeface="Arial" pitchFamily="34" charset="0"/>
              <a:buChar char="•"/>
              <a:defRPr/>
            </a:pPr>
            <a:r>
              <a:rPr lang="en-US" dirty="0" smtClean="0"/>
              <a:t>If possible, change the display using a virtual or demonstration machine by clicking Start then select </a:t>
            </a:r>
            <a:r>
              <a:rPr lang="en-US" dirty="0" smtClean="0">
                <a:sym typeface="Wingdings" pitchFamily="2" charset="2"/>
              </a:rPr>
              <a:t>Control Panel, Appearance and Personalization,  Display, and Adjust screen resolution. Change the resolution to 800 x 600.</a:t>
            </a:r>
          </a:p>
          <a:p>
            <a:pPr>
              <a:buFont typeface="Arial" pitchFamily="34" charset="0"/>
              <a:buNone/>
              <a:defRPr/>
            </a:pPr>
            <a:r>
              <a:rPr lang="en-US" dirty="0" smtClean="0">
                <a:sym typeface="Wingdings" pitchFamily="2" charset="2"/>
              </a:rPr>
              <a:t>When finished, change the theme and resolution to the original settings.</a:t>
            </a:r>
          </a:p>
          <a:p>
            <a:pPr>
              <a:buFont typeface="Arial" pitchFamily="34" charset="0"/>
              <a:buNone/>
              <a:defRPr/>
            </a:pPr>
            <a:r>
              <a:rPr lang="en-US" b="1" dirty="0" smtClean="0">
                <a:sym typeface="Wingdings" pitchFamily="2" charset="2"/>
              </a:rPr>
              <a:t>HINT: a faster method to change screen resolution or personalize is to right-click the desktop and select the appropriate option from the Action menu.</a:t>
            </a:r>
          </a:p>
          <a:p>
            <a:pPr marL="171450" indent="-171450">
              <a:buFont typeface="Arial" pitchFamily="34" charset="0"/>
              <a:buChar char="•"/>
              <a:defRPr/>
            </a:pPr>
            <a:endParaRPr lang="en-US" dirty="0" smtClean="0">
              <a:sym typeface="Wingdings" pitchFamily="2" charset="2"/>
            </a:endParaRPr>
          </a:p>
          <a:p>
            <a:pPr>
              <a:buFont typeface="Arial" pitchFamily="34" charset="0"/>
              <a:buNone/>
              <a:defRPr/>
            </a:pPr>
            <a:endParaRPr lang="en-US" dirty="0"/>
          </a:p>
        </p:txBody>
      </p:sp>
      <p:sp>
        <p:nvSpPr>
          <p:cNvPr id="37891" name="Slide Number Placeholder 3"/>
          <p:cNvSpPr>
            <a:spLocks noGrp="1"/>
          </p:cNvSpPr>
          <p:nvPr>
            <p:ph type="sldNum" sz="quarter" idx="5"/>
          </p:nvPr>
        </p:nvSpPr>
        <p:spPr>
          <a:noFill/>
        </p:spPr>
        <p:txBody>
          <a:bodyPr/>
          <a:lstStyle/>
          <a:p>
            <a:fld id="{F3B5C855-C6A5-4425-842F-C2C7CF590902}"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a:defRPr/>
            </a:pPr>
            <a:r>
              <a:rPr lang="en-US" b="1" dirty="0" smtClean="0"/>
              <a:t>Aero—</a:t>
            </a:r>
            <a:r>
              <a:rPr lang="en-US" dirty="0" smtClean="0"/>
              <a:t>The Aero desktop experience features a translucent glass design with subtle window animations and new window colors.</a:t>
            </a:r>
          </a:p>
          <a:p>
            <a:pPr>
              <a:defRPr/>
            </a:pPr>
            <a:r>
              <a:rPr lang="en-US" dirty="0" smtClean="0"/>
              <a:t>The Aero feature displayed on the slide (Aero Flip 3D) is accomplished by holding down Window logo key on the keyboard and pressing TAB to cycle through the views of the open applications.</a:t>
            </a:r>
          </a:p>
          <a:p>
            <a:pPr marL="171450" indent="-171450">
              <a:buFont typeface="Arial" pitchFamily="34" charset="0"/>
              <a:buChar char="•"/>
              <a:defRPr/>
            </a:pPr>
            <a:r>
              <a:rPr lang="en-US" dirty="0" smtClean="0"/>
              <a:t>Additional Aero features:</a:t>
            </a:r>
          </a:p>
          <a:p>
            <a:pPr marL="628650" lvl="1" indent="-171450">
              <a:buFont typeface="Arial" pitchFamily="34" charset="0"/>
              <a:buChar char="•"/>
              <a:defRPr/>
            </a:pPr>
            <a:r>
              <a:rPr lang="en-US" b="1" dirty="0" smtClean="0"/>
              <a:t>Aero Peek</a:t>
            </a:r>
            <a:r>
              <a:rPr lang="en-US" dirty="0" smtClean="0"/>
              <a:t>—Allows you to preview thumbnails on your taskbar by moving the mouse over the thumbnail. You can also preview the desktop by moving the mouse over the Show Desktop icon.</a:t>
            </a:r>
          </a:p>
          <a:p>
            <a:pPr marL="628650" lvl="1" indent="-171450">
              <a:buFont typeface="Arial" pitchFamily="34" charset="0"/>
              <a:buChar char="•"/>
              <a:defRPr/>
            </a:pPr>
            <a:r>
              <a:rPr lang="en-US" b="1" dirty="0" smtClean="0"/>
              <a:t>Aero Shake</a:t>
            </a:r>
            <a:r>
              <a:rPr lang="en-US" dirty="0" smtClean="0"/>
              <a:t>—Allows you to minimize all open windows on the desktop other than the desired application. You can do this by moving the mouse to the banner location of the application, clicking the banner, and shaking back and forth.</a:t>
            </a:r>
          </a:p>
          <a:p>
            <a:pPr marL="171450" indent="-171450">
              <a:buFont typeface="Arial" pitchFamily="34" charset="0"/>
              <a:buNone/>
              <a:defRPr/>
            </a:pPr>
            <a:endParaRPr lang="en-US" dirty="0" smtClean="0"/>
          </a:p>
          <a:p>
            <a:pPr marL="171450" indent="-171450">
              <a:buFont typeface="Arial" pitchFamily="34" charset="0"/>
              <a:buNone/>
              <a:defRPr/>
            </a:pPr>
            <a:r>
              <a:rPr lang="en-US" dirty="0" smtClean="0"/>
              <a:t>If time permits, in Personalization, click Get More Themes Online, and explore the various themes provided by Microsoft.</a:t>
            </a:r>
            <a:endParaRPr lang="en-US" dirty="0"/>
          </a:p>
        </p:txBody>
      </p:sp>
      <p:sp>
        <p:nvSpPr>
          <p:cNvPr id="39939" name="Slide Number Placeholder 3"/>
          <p:cNvSpPr>
            <a:spLocks noGrp="1"/>
          </p:cNvSpPr>
          <p:nvPr>
            <p:ph type="sldNum" sz="quarter" idx="5"/>
          </p:nvPr>
        </p:nvSpPr>
        <p:spPr>
          <a:noFill/>
        </p:spPr>
        <p:txBody>
          <a:bodyPr/>
          <a:lstStyle/>
          <a:p>
            <a:fld id="{22483F4B-4FC8-4EFC-B0AA-043E4754D775}"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p:txBody>
          <a:bodyPr/>
          <a:lstStyle/>
          <a:p>
            <a:pPr marL="171450" indent="-171450">
              <a:buFontTx/>
              <a:buChar char="•"/>
            </a:pPr>
            <a:r>
              <a:rPr lang="en-US" smtClean="0"/>
              <a:t>If possible, use a demonstration or virtual machine to add the Weather gadget to the desktop.</a:t>
            </a:r>
          </a:p>
          <a:p>
            <a:pPr marL="171450" indent="-171450">
              <a:buFontTx/>
              <a:buChar char="•"/>
            </a:pPr>
            <a:r>
              <a:rPr lang="en-US" smtClean="0"/>
              <a:t>To add a gadget, click Start, then select</a:t>
            </a:r>
            <a:r>
              <a:rPr lang="en-US" smtClean="0">
                <a:sym typeface="Wingdings" pitchFamily="2" charset="2"/>
              </a:rPr>
              <a:t> Control Panel, Appearance and Personalization, Desktop Gadgets, and then double click Weather. Position the mouse over the Weather gadget until the wrench (options) icon appears, and then click it to open the options. Change the location via ZIP code or city name to the class’s current location. This will be a task in the student activity.</a:t>
            </a:r>
          </a:p>
          <a:p>
            <a:pPr marL="171450" indent="-171450">
              <a:buFontTx/>
              <a:buChar char="•"/>
            </a:pPr>
            <a:r>
              <a:rPr lang="en-US" smtClean="0">
                <a:sym typeface="Wingdings" pitchFamily="2" charset="2"/>
              </a:rPr>
              <a:t>If time permits, click the Get More Gadgets Online link to demonstrate the various gadgets available online.</a:t>
            </a:r>
          </a:p>
          <a:p>
            <a:pPr marL="171450" indent="-171450">
              <a:buFontTx/>
              <a:buChar char="•"/>
            </a:pPr>
            <a:endParaRPr lang="en-US" smtClean="0"/>
          </a:p>
        </p:txBody>
      </p:sp>
      <p:sp>
        <p:nvSpPr>
          <p:cNvPr id="41987" name="Slide Number Placeholder 3"/>
          <p:cNvSpPr>
            <a:spLocks noGrp="1"/>
          </p:cNvSpPr>
          <p:nvPr>
            <p:ph type="sldNum" sz="quarter" idx="5"/>
          </p:nvPr>
        </p:nvSpPr>
        <p:spPr>
          <a:noFill/>
        </p:spPr>
        <p:txBody>
          <a:bodyPr/>
          <a:lstStyle/>
          <a:p>
            <a:fld id="{EA31321C-E6F4-41F1-973F-421CE619D4FA}"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Char char="•"/>
              <a:defRPr/>
            </a:pPr>
            <a:r>
              <a:rPr lang="en-US" dirty="0" smtClean="0"/>
              <a:t>What console can be used to access several Administrative Tools?</a:t>
            </a:r>
          </a:p>
          <a:p>
            <a:pPr>
              <a:defRPr/>
            </a:pPr>
            <a:r>
              <a:rPr lang="en-US" b="1" dirty="0" smtClean="0"/>
              <a:t>The Computer Management console</a:t>
            </a:r>
          </a:p>
          <a:p>
            <a:pPr marL="171450" indent="-171450">
              <a:buFont typeface="Arial" pitchFamily="34" charset="0"/>
              <a:buChar char="•"/>
              <a:defRPr/>
            </a:pPr>
            <a:r>
              <a:rPr lang="en-US" dirty="0" smtClean="0"/>
              <a:t>What tool can be used to make the display easier to see or read?</a:t>
            </a:r>
          </a:p>
          <a:p>
            <a:pPr>
              <a:buFont typeface="Arial" pitchFamily="34" charset="0"/>
              <a:buNone/>
              <a:defRPr/>
            </a:pPr>
            <a:r>
              <a:rPr lang="en-US" b="1" dirty="0" smtClean="0"/>
              <a:t>Magnifier</a:t>
            </a:r>
          </a:p>
          <a:p>
            <a:pPr marL="171450" indent="-171450">
              <a:buFont typeface="Arial" pitchFamily="34" charset="0"/>
              <a:buChar char="•"/>
              <a:defRPr/>
            </a:pPr>
            <a:r>
              <a:rPr lang="en-US" dirty="0" smtClean="0"/>
              <a:t>Which theme requires more resources, Aero or Basic and High Contrast themes?</a:t>
            </a:r>
          </a:p>
          <a:p>
            <a:pPr>
              <a:buFont typeface="Arial" pitchFamily="34" charset="0"/>
              <a:buNone/>
              <a:defRPr/>
            </a:pPr>
            <a:r>
              <a:rPr lang="en-US" b="1" dirty="0" smtClean="0">
                <a:solidFill>
                  <a:srgbClr val="0000FF"/>
                </a:solidFill>
              </a:rPr>
              <a:t>Aero</a:t>
            </a:r>
          </a:p>
          <a:p>
            <a:pPr marL="171450" indent="-171450">
              <a:buFont typeface="Arial" pitchFamily="34" charset="0"/>
              <a:buChar char="•"/>
              <a:defRPr/>
            </a:pPr>
            <a:endParaRPr lang="en-US" dirty="0" smtClean="0"/>
          </a:p>
          <a:p>
            <a:pPr marL="171450" indent="-171450">
              <a:buFont typeface="Arial" pitchFamily="34" charset="0"/>
              <a:buChar char="•"/>
              <a:defRPr/>
            </a:pPr>
            <a:endParaRPr lang="en-US" dirty="0"/>
          </a:p>
        </p:txBody>
      </p:sp>
      <p:sp>
        <p:nvSpPr>
          <p:cNvPr id="44035" name="Slide Number Placeholder 3"/>
          <p:cNvSpPr>
            <a:spLocks noGrp="1"/>
          </p:cNvSpPr>
          <p:nvPr>
            <p:ph type="sldNum" sz="quarter" idx="5"/>
          </p:nvPr>
        </p:nvSpPr>
        <p:spPr>
          <a:noFill/>
        </p:spPr>
        <p:txBody>
          <a:bodyPr/>
          <a:lstStyle/>
          <a:p>
            <a:fld id="{DE799DC5-E237-4B0E-A240-9BB2B73FC30C}" type="slidenum">
              <a:rPr lang="en-US"/>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r>
              <a:rPr lang="en-US" smtClean="0"/>
              <a:t>Lesson Overview</a:t>
            </a:r>
          </a:p>
        </p:txBody>
      </p:sp>
      <p:sp>
        <p:nvSpPr>
          <p:cNvPr id="17411" name="Slide Number Placeholder 3"/>
          <p:cNvSpPr>
            <a:spLocks noGrp="1"/>
          </p:cNvSpPr>
          <p:nvPr>
            <p:ph type="sldNum" sz="quarter" idx="5"/>
          </p:nvPr>
        </p:nvSpPr>
        <p:spPr>
          <a:noFill/>
        </p:spPr>
        <p:txBody>
          <a:bodyPr/>
          <a:lstStyle/>
          <a:p>
            <a:fld id="{5C75EB82-B97F-4140-8CB1-1A7C949D9CEA}"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Gadgets</a:t>
            </a:r>
          </a:p>
          <a:p>
            <a:pPr marL="228600" indent="-228600">
              <a:buFontTx/>
              <a:buAutoNum type="arabicPeriod"/>
            </a:pPr>
            <a:r>
              <a:rPr lang="en-US" smtClean="0"/>
              <a:t>Shortcut</a:t>
            </a:r>
          </a:p>
          <a:p>
            <a:pPr marL="228600" indent="-228600">
              <a:buFontTx/>
              <a:buAutoNum type="arabicPeriod"/>
            </a:pPr>
            <a:r>
              <a:rPr lang="en-US" smtClean="0"/>
              <a:t>Desktop background, a screen saver, window border color, sounds, and sometimes icons and pointers.</a:t>
            </a:r>
          </a:p>
          <a:p>
            <a:pPr marL="228600" indent="-228600">
              <a:buFontTx/>
              <a:buAutoNum type="arabicPeriod"/>
            </a:pPr>
            <a:endParaRPr lang="en-US" smtClean="0"/>
          </a:p>
          <a:p>
            <a:pPr marL="228600" indent="-228600">
              <a:buFontTx/>
              <a:buAutoNum type="arabicPeriod"/>
            </a:pPr>
            <a:endParaRPr lang="en-US" smtClean="0"/>
          </a:p>
        </p:txBody>
      </p:sp>
      <p:sp>
        <p:nvSpPr>
          <p:cNvPr id="19459" name="Slide Number Placeholder 3"/>
          <p:cNvSpPr>
            <a:spLocks noGrp="1"/>
          </p:cNvSpPr>
          <p:nvPr>
            <p:ph type="sldNum" sz="quarter" idx="5"/>
          </p:nvPr>
        </p:nvSpPr>
        <p:spPr>
          <a:noFill/>
        </p:spPr>
        <p:txBody>
          <a:bodyPr/>
          <a:lstStyle/>
          <a:p>
            <a:fld id="{09D2CE72-9104-4F5A-AE82-8861389BCB63}"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r>
              <a:rPr lang="en-US" smtClean="0"/>
              <a:t>If a demonstration machine or virtual machine is available, the instructor can demonstrate opening the Control Panel.</a:t>
            </a:r>
          </a:p>
          <a:p>
            <a:endParaRPr lang="en-US" smtClean="0"/>
          </a:p>
          <a:p>
            <a:r>
              <a:rPr lang="en-US" smtClean="0"/>
              <a:t>Control Panel allows users to configure operating system features and perform related tasks such as hardware and software setup and configuration, security, system maintenance, and user account management. Many users do not perform Control Panel tasks frequently, so they may not remember how to begin, perform, or complete these tasks. The Control Panel contains many items, so some users have difficulty knowing which tasks to perform with which tools. </a:t>
            </a:r>
          </a:p>
          <a:p>
            <a:endParaRPr lang="en-US" smtClean="0"/>
          </a:p>
        </p:txBody>
      </p:sp>
      <p:sp>
        <p:nvSpPr>
          <p:cNvPr id="21507" name="Slide Number Placeholder 3"/>
          <p:cNvSpPr>
            <a:spLocks noGrp="1"/>
          </p:cNvSpPr>
          <p:nvPr>
            <p:ph type="sldNum" sz="quarter" idx="5"/>
          </p:nvPr>
        </p:nvSpPr>
        <p:spPr>
          <a:noFill/>
        </p:spPr>
        <p:txBody>
          <a:bodyPr/>
          <a:lstStyle/>
          <a:p>
            <a:fld id="{1DC595A9-2FDC-4B4A-8C9D-7538E3B54298}"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t>If a demonstration machine or virtual machine is available, the instructor may demonstrate searching and browsing for particular items within the Control Panel in the default Category view. For example, type </a:t>
            </a:r>
            <a:r>
              <a:rPr lang="en-US" b="1" dirty="0" smtClean="0"/>
              <a:t>sound</a:t>
            </a:r>
            <a:r>
              <a:rPr lang="en-US" dirty="0" smtClean="0"/>
              <a:t> in the Search Control Panel box in the upper-right corner to find specific settings for your sound card, system sounds, and the volume icon on the taskbar. The instructor should click the various categories to explore the tools available to the user. If time permits, explore the following categories as there will be exercises in the companion student activity:</a:t>
            </a:r>
          </a:p>
          <a:p>
            <a:pPr marL="171450" indent="-171450">
              <a:buFont typeface="Arial" pitchFamily="34" charset="0"/>
              <a:buChar char="•"/>
              <a:defRPr/>
            </a:pPr>
            <a:r>
              <a:rPr lang="en-US" dirty="0" smtClean="0"/>
              <a:t>System and security</a:t>
            </a:r>
            <a:r>
              <a:rPr lang="en-US" dirty="0" smtClean="0">
                <a:sym typeface="Wingdings" pitchFamily="2" charset="2"/>
              </a:rPr>
              <a:t>: demonstrate Administrative Tools. Click Administrative Tools and explore the various applications.</a:t>
            </a:r>
            <a:endParaRPr lang="en-US" dirty="0" smtClean="0"/>
          </a:p>
          <a:p>
            <a:pPr marL="171450" indent="-171450">
              <a:buFont typeface="Arial" pitchFamily="34" charset="0"/>
              <a:buChar char="•"/>
              <a:defRPr/>
            </a:pPr>
            <a:r>
              <a:rPr lang="en-US" dirty="0" smtClean="0"/>
              <a:t>Network and Internet</a:t>
            </a:r>
            <a:r>
              <a:rPr lang="en-US" dirty="0" smtClean="0">
                <a:sym typeface="Wingdings" pitchFamily="2" charset="2"/>
              </a:rPr>
              <a:t>: demonstrate how to view network status. Click View network status and tasks.</a:t>
            </a:r>
            <a:endParaRPr lang="en-US" dirty="0" smtClean="0"/>
          </a:p>
          <a:p>
            <a:pPr marL="171450" indent="-171450">
              <a:buFont typeface="Arial" pitchFamily="34" charset="0"/>
              <a:buChar char="•"/>
              <a:defRPr/>
            </a:pPr>
            <a:r>
              <a:rPr lang="en-US" dirty="0" smtClean="0"/>
              <a:t>Appearance and Personalization: </a:t>
            </a:r>
            <a:r>
              <a:rPr lang="en-US" dirty="0" smtClean="0">
                <a:sym typeface="Wingdings" pitchFamily="2" charset="2"/>
              </a:rPr>
              <a:t>demonstrate how to change a theme. Click Personalization, click Change the theme and select Landscapes under Aero Themes.</a:t>
            </a:r>
            <a:endParaRPr lang="en-US" dirty="0" smtClean="0"/>
          </a:p>
          <a:p>
            <a:pPr marL="171450" indent="-171450">
              <a:buFont typeface="Arial" pitchFamily="34" charset="0"/>
              <a:buChar char="•"/>
              <a:defRPr/>
            </a:pPr>
            <a:r>
              <a:rPr lang="en-US" dirty="0" smtClean="0"/>
              <a:t>Programs: </a:t>
            </a:r>
            <a:r>
              <a:rPr lang="en-US" dirty="0" smtClean="0">
                <a:sym typeface="Wingdings" pitchFamily="2" charset="2"/>
              </a:rPr>
              <a:t>demonstrate how to add a gadget. Click Add gadgets to the desktop, select Calendar.</a:t>
            </a:r>
            <a:endParaRPr lang="en-US" dirty="0" smtClean="0"/>
          </a:p>
          <a:p>
            <a:pPr marL="171450" indent="-171450">
              <a:buFont typeface="Arial" pitchFamily="34" charset="0"/>
              <a:buChar char="•"/>
              <a:defRPr/>
            </a:pPr>
            <a:r>
              <a:rPr lang="en-US" dirty="0" smtClean="0"/>
              <a:t>Ease of Access: </a:t>
            </a:r>
            <a:r>
              <a:rPr lang="en-US" dirty="0" smtClean="0">
                <a:sym typeface="Wingdings" pitchFamily="2" charset="2"/>
              </a:rPr>
              <a:t>demonstrate how to change visual display. Click Ease of Access Center, click Optimize Visual Display and check Turn on Magnifier.</a:t>
            </a:r>
            <a:endParaRPr lang="en-US" dirty="0" smtClean="0"/>
          </a:p>
          <a:p>
            <a:pPr>
              <a:defRPr/>
            </a:pPr>
            <a:endParaRPr lang="en-US" dirty="0" smtClean="0"/>
          </a:p>
          <a:p>
            <a:pPr>
              <a:defRPr/>
            </a:pPr>
            <a:r>
              <a:rPr lang="en-US" b="1" dirty="0" smtClean="0"/>
              <a:t>There are two ways to find Control Panel items:</a:t>
            </a:r>
          </a:p>
          <a:p>
            <a:pPr>
              <a:defRPr/>
            </a:pPr>
            <a:r>
              <a:rPr lang="en-US" b="1" dirty="0" smtClean="0"/>
              <a:t>Use search</a:t>
            </a:r>
            <a:r>
              <a:rPr lang="en-US" dirty="0" smtClean="0"/>
              <a:t>. To find a setting you're interested in or a task you want to perform, type a word or phrase in the Search box. </a:t>
            </a:r>
          </a:p>
          <a:p>
            <a:pPr>
              <a:defRPr/>
            </a:pPr>
            <a:r>
              <a:rPr lang="en-US" b="1" dirty="0" smtClean="0"/>
              <a:t>Browse. </a:t>
            </a:r>
            <a:r>
              <a:rPr lang="en-US" dirty="0" smtClean="0"/>
              <a:t>You can explore Control Panel by clicking different categories (for example, System And Security, Programs, or Ease Of Access), and viewing common tasks listed under each category. Alternatively, under View By, click either Large Icons or Small Icons to view a list of all Control Panel items.</a:t>
            </a:r>
          </a:p>
          <a:p>
            <a:pPr>
              <a:defRPr/>
            </a:pPr>
            <a:r>
              <a:rPr lang="en-US" b="1" dirty="0" smtClean="0"/>
              <a:t>Tips</a:t>
            </a:r>
          </a:p>
          <a:p>
            <a:pPr>
              <a:defRPr/>
            </a:pPr>
            <a:r>
              <a:rPr lang="en-US" dirty="0" smtClean="0"/>
              <a:t>If you browse Control Panel by icons, you can find an item in the list quickly by typing the first letter of the item's name. For example, to find Keyboard, type </a:t>
            </a:r>
            <a:r>
              <a:rPr lang="en-US" b="1" dirty="0" smtClean="0"/>
              <a:t>K</a:t>
            </a:r>
            <a:r>
              <a:rPr lang="en-US" dirty="0" smtClean="0"/>
              <a:t>, and the first Control Panel item beginning with the letter K—in this case, Keyboard—is selected in the list.</a:t>
            </a:r>
          </a:p>
          <a:p>
            <a:pPr>
              <a:defRPr/>
            </a:pPr>
            <a:r>
              <a:rPr lang="en-US" dirty="0" smtClean="0"/>
              <a:t>You can also use the arrow keys (Up Arrow, Down Arrow, Left Arrow, and Right Arrow) to scroll through the list of icons in Control Panel.</a:t>
            </a:r>
          </a:p>
          <a:p>
            <a:pPr>
              <a:defRPr/>
            </a:pPr>
            <a:endParaRPr lang="en-US" dirty="0" smtClean="0"/>
          </a:p>
        </p:txBody>
      </p:sp>
      <p:sp>
        <p:nvSpPr>
          <p:cNvPr id="23555" name="Slide Number Placeholder 3"/>
          <p:cNvSpPr>
            <a:spLocks noGrp="1"/>
          </p:cNvSpPr>
          <p:nvPr>
            <p:ph type="sldNum" sz="quarter" idx="5"/>
          </p:nvPr>
        </p:nvSpPr>
        <p:spPr>
          <a:noFill/>
        </p:spPr>
        <p:txBody>
          <a:bodyPr/>
          <a:lstStyle/>
          <a:p>
            <a:fld id="{A740B00C-3287-4A3E-9072-8F70E8AB7098}"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Administrative Tools contains several important applications. Most of these applications can be found in the Computer Management console. If a demonstration or virtual machine is available, open Computer Management by clicking Start and selecting</a:t>
            </a:r>
            <a:r>
              <a:rPr lang="en-US" dirty="0" smtClean="0">
                <a:sym typeface="Wingdings" pitchFamily="2" charset="2"/>
              </a:rPr>
              <a:t> Control Panel. Type </a:t>
            </a:r>
            <a:r>
              <a:rPr lang="en-US" b="1" dirty="0" smtClean="0">
                <a:sym typeface="Wingdings" pitchFamily="2" charset="2"/>
              </a:rPr>
              <a:t>Administrative Tools </a:t>
            </a:r>
            <a:r>
              <a:rPr lang="en-US" dirty="0" smtClean="0">
                <a:sym typeface="Wingdings" pitchFamily="2" charset="2"/>
              </a:rPr>
              <a:t>in the Search box, and double-click Computer Management.</a:t>
            </a:r>
          </a:p>
          <a:p>
            <a:pPr marL="171450" indent="-171450">
              <a:buFont typeface="Arial" pitchFamily="34" charset="0"/>
              <a:buChar char="•"/>
              <a:defRPr/>
            </a:pPr>
            <a:r>
              <a:rPr lang="en-US" dirty="0" smtClean="0">
                <a:sym typeface="Wingdings" pitchFamily="2" charset="2"/>
              </a:rPr>
              <a:t>The Computer Management console also can be accessed by typing </a:t>
            </a:r>
            <a:r>
              <a:rPr lang="en-US" b="1" dirty="0" smtClean="0">
                <a:sym typeface="Wingdings" pitchFamily="2" charset="2"/>
              </a:rPr>
              <a:t>Computer Management </a:t>
            </a:r>
            <a:r>
              <a:rPr lang="en-US" dirty="0" smtClean="0">
                <a:sym typeface="Wingdings" pitchFamily="2" charset="2"/>
              </a:rPr>
              <a:t>in the Search box.</a:t>
            </a:r>
          </a:p>
          <a:p>
            <a:pPr>
              <a:defRPr/>
            </a:pPr>
            <a:r>
              <a:rPr lang="en-US" b="1" dirty="0" smtClean="0">
                <a:sym typeface="Wingdings" pitchFamily="2" charset="2"/>
              </a:rPr>
              <a:t>HINT: The instructor should demonstrate accessing the Computer Management console by clicking Start, right-click Computer, and select Manage. This is a shortcut to reaching the Computer Management console.</a:t>
            </a:r>
          </a:p>
          <a:p>
            <a:pPr>
              <a:defRPr/>
            </a:pPr>
            <a:endParaRPr lang="en-US" b="1" dirty="0" smtClean="0"/>
          </a:p>
        </p:txBody>
      </p:sp>
      <p:sp>
        <p:nvSpPr>
          <p:cNvPr id="25603" name="Slide Number Placeholder 3"/>
          <p:cNvSpPr>
            <a:spLocks noGrp="1"/>
          </p:cNvSpPr>
          <p:nvPr>
            <p:ph type="sldNum" sz="quarter" idx="5"/>
          </p:nvPr>
        </p:nvSpPr>
        <p:spPr>
          <a:noFill/>
        </p:spPr>
        <p:txBody>
          <a:bodyPr/>
          <a:lstStyle/>
          <a:p>
            <a:fld id="{EFC1C699-F925-4DB1-884F-5EE98866BE73}"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t>If possible, the instructor should access each of the abovementioned tools in the following manner:</a:t>
            </a:r>
          </a:p>
          <a:p>
            <a:pPr marL="171450" indent="-171450">
              <a:buFont typeface="Arial" pitchFamily="34" charset="0"/>
              <a:buChar char="•"/>
              <a:defRPr/>
            </a:pPr>
            <a:r>
              <a:rPr lang="en-US" dirty="0" smtClean="0"/>
              <a:t>Event Viewer: Click Start. Select</a:t>
            </a:r>
            <a:r>
              <a:rPr lang="en-US" dirty="0" smtClean="0">
                <a:sym typeface="Wingdings" pitchFamily="2" charset="2"/>
              </a:rPr>
              <a:t> Control Panel, System and Security, Administrative Tools, Computer Management, and Event Viewer.</a:t>
            </a:r>
          </a:p>
          <a:p>
            <a:pPr marL="171450" indent="-171450">
              <a:buFont typeface="Arial" pitchFamily="34" charset="0"/>
              <a:buChar char="•"/>
              <a:defRPr/>
            </a:pPr>
            <a:r>
              <a:rPr lang="en-US" dirty="0" smtClean="0"/>
              <a:t>Local Users and Groups: Click Start. Select</a:t>
            </a:r>
            <a:r>
              <a:rPr lang="en-US" dirty="0" smtClean="0">
                <a:sym typeface="Wingdings" pitchFamily="2" charset="2"/>
              </a:rPr>
              <a:t> Control Panel, System and Security, Administrative Tools, Computer Management, and Local Users and Groups.</a:t>
            </a:r>
          </a:p>
          <a:p>
            <a:pPr marL="171450" indent="-171450">
              <a:buFont typeface="Arial" pitchFamily="34" charset="0"/>
              <a:buChar char="•"/>
              <a:defRPr/>
            </a:pPr>
            <a:r>
              <a:rPr lang="en-US" dirty="0" smtClean="0"/>
              <a:t>Device Manager: Click Start. Select</a:t>
            </a:r>
            <a:r>
              <a:rPr lang="en-US" dirty="0" smtClean="0">
                <a:sym typeface="Wingdings" pitchFamily="2" charset="2"/>
              </a:rPr>
              <a:t> Control Panel, System and Security, Administrative Tools, Computer Management, and  Device Manager.</a:t>
            </a:r>
          </a:p>
          <a:p>
            <a:pPr marL="171450" indent="-171450">
              <a:buFont typeface="Arial" pitchFamily="34" charset="0"/>
              <a:buChar char="•"/>
              <a:defRPr/>
            </a:pPr>
            <a:r>
              <a:rPr lang="en-US" dirty="0" smtClean="0"/>
              <a:t>Services and Applications: Click Start. Select</a:t>
            </a:r>
            <a:r>
              <a:rPr lang="en-US" dirty="0" smtClean="0">
                <a:sym typeface="Wingdings" pitchFamily="2" charset="2"/>
              </a:rPr>
              <a:t> Control Panel, System and Security, Administrative Tools, Computer Management, and </a:t>
            </a:r>
            <a:r>
              <a:rPr lang="en-US" dirty="0" smtClean="0"/>
              <a:t>Services and Applications.</a:t>
            </a:r>
            <a:endParaRPr lang="en-US" b="1" dirty="0" smtClean="0"/>
          </a:p>
          <a:p>
            <a:pPr marL="171450" indent="-171450">
              <a:buFont typeface="Arial" pitchFamily="34" charset="0"/>
              <a:buChar char="•"/>
              <a:defRPr/>
            </a:pPr>
            <a:endParaRPr lang="en-US" b="1" dirty="0" smtClean="0"/>
          </a:p>
          <a:p>
            <a:pPr marL="171450" indent="-171450">
              <a:buFont typeface="Arial" pitchFamily="34" charset="0"/>
              <a:buChar char="•"/>
              <a:defRPr/>
            </a:pPr>
            <a:endParaRPr lang="en-US" b="1" dirty="0" smtClean="0"/>
          </a:p>
        </p:txBody>
      </p:sp>
      <p:sp>
        <p:nvSpPr>
          <p:cNvPr id="27651" name="Slide Number Placeholder 3"/>
          <p:cNvSpPr>
            <a:spLocks noGrp="1"/>
          </p:cNvSpPr>
          <p:nvPr>
            <p:ph type="sldNum" sz="quarter" idx="5"/>
          </p:nvPr>
        </p:nvSpPr>
        <p:spPr>
          <a:noFill/>
        </p:spPr>
        <p:txBody>
          <a:bodyPr/>
          <a:lstStyle/>
          <a:p>
            <a:fld id="{01D0B8CF-E750-4179-9712-0F2F74716EB3}"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defRPr/>
            </a:pPr>
            <a:r>
              <a:rPr lang="en-US" dirty="0" smtClean="0"/>
              <a:t>If possible, the instructor should access each of the abovementioned tools in the following manner:</a:t>
            </a:r>
          </a:p>
          <a:p>
            <a:pPr marL="171450" indent="-171450">
              <a:buFont typeface="Arial" pitchFamily="34" charset="0"/>
              <a:buChar char="•"/>
              <a:defRPr/>
            </a:pPr>
            <a:r>
              <a:rPr lang="en-US" dirty="0" smtClean="0"/>
              <a:t>System Configuration: Click Start. Select</a:t>
            </a:r>
            <a:r>
              <a:rPr lang="en-US" dirty="0" smtClean="0">
                <a:sym typeface="Wingdings" pitchFamily="2" charset="2"/>
              </a:rPr>
              <a:t> Control Panel, System and Security, Administrative Tools, and System Configuration.</a:t>
            </a:r>
          </a:p>
          <a:p>
            <a:pPr marL="171450" indent="-171450">
              <a:buFont typeface="Arial" pitchFamily="34" charset="0"/>
              <a:buChar char="•"/>
              <a:defRPr/>
            </a:pPr>
            <a:r>
              <a:rPr lang="en-US" dirty="0" smtClean="0"/>
              <a:t>Task Scheduler: Click Start. Select</a:t>
            </a:r>
            <a:r>
              <a:rPr lang="en-US" dirty="0" smtClean="0">
                <a:sym typeface="Wingdings" pitchFamily="2" charset="2"/>
              </a:rPr>
              <a:t> Control Panel, System and Security, Administrative Tools, and Task Scheduler.</a:t>
            </a:r>
          </a:p>
          <a:p>
            <a:pPr marL="171450" indent="-171450">
              <a:buFont typeface="Arial" pitchFamily="34" charset="0"/>
              <a:buChar char="•"/>
              <a:defRPr/>
            </a:pPr>
            <a:r>
              <a:rPr lang="en-US" dirty="0" smtClean="0"/>
              <a:t>Performance Monitor: Click Start. Select</a:t>
            </a:r>
            <a:r>
              <a:rPr lang="en-US" dirty="0" smtClean="0">
                <a:sym typeface="Wingdings" pitchFamily="2" charset="2"/>
              </a:rPr>
              <a:t> Control Panel, System and Security, Administrative Tools, and Performance Monitor.</a:t>
            </a:r>
          </a:p>
          <a:p>
            <a:pPr marL="171450" indent="-171450">
              <a:buFont typeface="Arial" pitchFamily="34" charset="0"/>
              <a:buChar char="•"/>
              <a:defRPr/>
            </a:pPr>
            <a:r>
              <a:rPr lang="en-US" dirty="0" smtClean="0"/>
              <a:t>Local Security Policy: Click Start. Select</a:t>
            </a:r>
            <a:r>
              <a:rPr lang="en-US" dirty="0" smtClean="0">
                <a:sym typeface="Wingdings" pitchFamily="2" charset="2"/>
              </a:rPr>
              <a:t> Control Panel, System and Security, Administrative Tools, and Local Security Policy.</a:t>
            </a:r>
            <a:endParaRPr lang="en-US" b="1" dirty="0" smtClean="0"/>
          </a:p>
        </p:txBody>
      </p:sp>
      <p:sp>
        <p:nvSpPr>
          <p:cNvPr id="29699" name="Slide Number Placeholder 3"/>
          <p:cNvSpPr>
            <a:spLocks noGrp="1"/>
          </p:cNvSpPr>
          <p:nvPr>
            <p:ph type="sldNum" sz="quarter" idx="5"/>
          </p:nvPr>
        </p:nvSpPr>
        <p:spPr>
          <a:noFill/>
        </p:spPr>
        <p:txBody>
          <a:bodyPr/>
          <a:lstStyle/>
          <a:p>
            <a:fld id="{95412348-42F8-4EB6-AC43-FB773CFD910C}"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p:txBody>
          <a:bodyPr/>
          <a:lstStyle/>
          <a:p>
            <a:pPr marL="171450" indent="-171450">
              <a:buFontTx/>
              <a:buChar char="•"/>
            </a:pPr>
            <a:r>
              <a:rPr lang="en-US" smtClean="0"/>
              <a:t>Optimizing for blindness configures the operating system with a narrator function to help users who cannot see the screen.</a:t>
            </a:r>
          </a:p>
          <a:p>
            <a:pPr marL="171450" indent="-171450">
              <a:buFontTx/>
              <a:buChar char="•"/>
            </a:pPr>
            <a:r>
              <a:rPr lang="en-US" smtClean="0"/>
              <a:t>Optimizing for visual display uses the Magnifier to configure the computer so that it is easier to see.</a:t>
            </a:r>
          </a:p>
          <a:p>
            <a:pPr marL="171450" indent="-171450">
              <a:buFontTx/>
              <a:buChar char="•"/>
            </a:pPr>
            <a:endParaRPr lang="en-US" smtClean="0"/>
          </a:p>
        </p:txBody>
      </p:sp>
      <p:sp>
        <p:nvSpPr>
          <p:cNvPr id="31747" name="Slide Number Placeholder 3"/>
          <p:cNvSpPr>
            <a:spLocks noGrp="1"/>
          </p:cNvSpPr>
          <p:nvPr>
            <p:ph type="sldNum" sz="quarter" idx="5"/>
          </p:nvPr>
        </p:nvSpPr>
        <p:spPr>
          <a:noFill/>
        </p:spPr>
        <p:txBody>
          <a:bodyPr/>
          <a:lstStyle/>
          <a:p>
            <a:fld id="{FA77757A-6533-4B3D-8B86-24438B83D06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1.1-1.2</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Configuring Control Panel Options and Desktop Settings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1.1-1.2</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Define accessibility options (continued)</a:t>
            </a:r>
          </a:p>
          <a:p>
            <a:pPr marL="457200" indent="-457200">
              <a:buFont typeface="Wingdings" pitchFamily="2" charset="2"/>
              <a:buNone/>
            </a:pPr>
            <a:r>
              <a:rPr lang="en-US" sz="2000" b="0" smtClean="0"/>
              <a:t>The Ease Of Access Center within Control Panel is shown here:</a:t>
            </a:r>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2770" name="Picture 2"/>
          <p:cNvPicPr>
            <a:picLocks noChangeAspect="1"/>
          </p:cNvPicPr>
          <p:nvPr/>
        </p:nvPicPr>
        <p:blipFill>
          <a:blip r:embed="rId3"/>
          <a:srcRect/>
          <a:stretch>
            <a:fillRect/>
          </a:stretch>
        </p:blipFill>
        <p:spPr bwMode="auto">
          <a:xfrm>
            <a:off x="2174875" y="2709863"/>
            <a:ext cx="4795838" cy="382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desktop settings</a:t>
            </a:r>
          </a:p>
          <a:p>
            <a:pPr marL="457200" indent="-457200">
              <a:buFont typeface="Wingdings" pitchFamily="2" charset="2"/>
              <a:buChar char="§"/>
            </a:pPr>
            <a:r>
              <a:rPr lang="en-US" sz="2000" b="0" smtClean="0"/>
              <a:t>The Windows desktop can be defined as an onscreen work area that uses icons and menus to simulate the top of a desk.</a:t>
            </a:r>
          </a:p>
          <a:p>
            <a:pPr marL="457200" indent="-457200">
              <a:buFont typeface="Wingdings" pitchFamily="2" charset="2"/>
              <a:buChar char="§"/>
            </a:pPr>
            <a:r>
              <a:rPr lang="en-US" sz="2000" b="0" smtClean="0"/>
              <a:t>Items that can be customized can include the following:</a:t>
            </a:r>
          </a:p>
          <a:p>
            <a:pPr lvl="1">
              <a:buClr>
                <a:schemeClr val="tx1"/>
              </a:buClr>
              <a:buSzPct val="70000"/>
              <a:buFontTx/>
              <a:buChar char="o"/>
            </a:pPr>
            <a:r>
              <a:rPr lang="en-US" sz="1800" b="1" smtClean="0"/>
              <a:t>Themes</a:t>
            </a:r>
            <a:r>
              <a:rPr lang="en-US" sz="1800" b="1" smtClean="0">
                <a:sym typeface="Wingdings" pitchFamily="2" charset="2"/>
              </a:rPr>
              <a:t>: </a:t>
            </a:r>
            <a:r>
              <a:rPr lang="en-US" sz="1800" smtClean="0">
                <a:sym typeface="Wingdings" pitchFamily="2" charset="2"/>
              </a:rPr>
              <a:t>A visual display setting that can modify the </a:t>
            </a:r>
            <a:r>
              <a:rPr lang="en-US" sz="1800" smtClean="0"/>
              <a:t>background, a screen saver, window border color, sounds, and sometimes icons and pointers</a:t>
            </a:r>
            <a:r>
              <a:rPr lang="en-US" sz="1800" smtClean="0">
                <a:sym typeface="Wingdings" pitchFamily="2" charset="2"/>
              </a:rPr>
              <a:t>.</a:t>
            </a:r>
          </a:p>
          <a:p>
            <a:pPr lvl="1">
              <a:buClr>
                <a:schemeClr val="tx1"/>
              </a:buClr>
              <a:buSzPct val="70000"/>
              <a:buFontTx/>
              <a:buChar char="o"/>
            </a:pPr>
            <a:r>
              <a:rPr lang="en-US" sz="1800" b="1" smtClean="0">
                <a:sym typeface="Wingdings" pitchFamily="2" charset="2"/>
              </a:rPr>
              <a:t>Screen resolution: </a:t>
            </a:r>
            <a:r>
              <a:rPr lang="en-US" sz="1800" smtClean="0">
                <a:sym typeface="Wingdings" pitchFamily="2" charset="2"/>
              </a:rPr>
              <a:t>Refers to the clarity of the text and images on your screen. At higher resolutions, items appear sharper. They also appear smaller, so more items fit on the screen. At lower resolutions, fewer items fit on the screen, but they are larger and easier to see.</a:t>
            </a:r>
          </a:p>
          <a:p>
            <a:pPr marL="457200" indent="-457200">
              <a:buFont typeface="Wingdings" pitchFamily="2" charset="2"/>
              <a:buChar char="§"/>
            </a:pPr>
            <a:r>
              <a:rPr lang="en-US" sz="2000" b="0" smtClean="0">
                <a:sym typeface="Wingdings" pitchFamily="2" charset="2"/>
              </a:rPr>
              <a:t>Both can be customized through Control Panel under Appearance and Personalization.</a:t>
            </a:r>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desktop settings (continued)</a:t>
            </a:r>
          </a:p>
          <a:p>
            <a:pPr marL="457200" indent="-457200">
              <a:buFont typeface="Wingdings" pitchFamily="2" charset="2"/>
              <a:buChar char="§"/>
            </a:pPr>
            <a:r>
              <a:rPr lang="en-US" sz="2000" b="0" smtClean="0"/>
              <a:t>The theme (along with other items) can be changed through the Personalization option. </a:t>
            </a:r>
          </a:p>
          <a:p>
            <a:pPr marL="457200" indent="-457200">
              <a:buFont typeface="Wingdings" pitchFamily="2" charset="2"/>
              <a:buChar char="§"/>
            </a:pPr>
            <a:r>
              <a:rPr lang="en-US" sz="2000" b="0" smtClean="0"/>
              <a:t>Screen resolutions can be changed through the Display option.</a:t>
            </a:r>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6866" name="Picture 2"/>
          <p:cNvPicPr>
            <a:picLocks noChangeAspect="1"/>
          </p:cNvPicPr>
          <p:nvPr/>
        </p:nvPicPr>
        <p:blipFill>
          <a:blip r:embed="rId3"/>
          <a:srcRect/>
          <a:stretch>
            <a:fillRect/>
          </a:stretch>
        </p:blipFill>
        <p:spPr bwMode="auto">
          <a:xfrm>
            <a:off x="1287463" y="3081338"/>
            <a:ext cx="6211887" cy="3386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desktop settings (continued)</a:t>
            </a:r>
          </a:p>
          <a:p>
            <a:pPr marL="457200" indent="-457200">
              <a:buFont typeface="Wingdings" pitchFamily="2" charset="2"/>
              <a:buChar char="§"/>
            </a:pPr>
            <a:r>
              <a:rPr lang="en-US" sz="2000" b="0" smtClean="0"/>
              <a:t>Aero themes use a higher amount of memory.</a:t>
            </a:r>
          </a:p>
          <a:p>
            <a:pPr marL="457200" indent="-457200">
              <a:buFont typeface="Wingdings" pitchFamily="2" charset="2"/>
              <a:buChar char="§"/>
            </a:pPr>
            <a:r>
              <a:rPr lang="en-US" sz="2000" b="0" smtClean="0"/>
              <a:t>Basic and high contrast themes use less memory.</a:t>
            </a:r>
          </a:p>
          <a:p>
            <a:pPr marL="457200" indent="-457200">
              <a:buFont typeface="Wingdings" pitchFamily="2" charset="2"/>
              <a:buChar char="§"/>
            </a:pPr>
            <a:r>
              <a:rPr lang="en-US" sz="2000" b="0" smtClean="0"/>
              <a:t>The Aero desktop allows for the “glass” display, along with other enhanced display features and options.</a:t>
            </a:r>
          </a:p>
          <a:p>
            <a:pPr lvl="1">
              <a:buClr>
                <a:schemeClr val="tx1"/>
              </a:buClr>
              <a:buSzPct val="70000"/>
              <a:buFontTx/>
              <a:buChar char="o"/>
            </a:pPr>
            <a:r>
              <a:rPr lang="en-US" sz="1800" smtClean="0"/>
              <a:t>Allows for functions such as Aero Peek and Aero Shake.</a:t>
            </a:r>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38914" name="Picture 3"/>
          <p:cNvPicPr>
            <a:picLocks noChangeAspect="1" noChangeArrowheads="1"/>
          </p:cNvPicPr>
          <p:nvPr/>
        </p:nvPicPr>
        <p:blipFill>
          <a:blip r:embed="rId3"/>
          <a:srcRect/>
          <a:stretch>
            <a:fillRect/>
          </a:stretch>
        </p:blipFill>
        <p:spPr bwMode="auto">
          <a:xfrm>
            <a:off x="2108200" y="3779838"/>
            <a:ext cx="4927600" cy="2668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Add gadgets to the desktop</a:t>
            </a:r>
          </a:p>
          <a:p>
            <a:pPr marL="457200" indent="-457200">
              <a:buFont typeface="Wingdings" pitchFamily="2" charset="2"/>
              <a:buChar char="§"/>
            </a:pPr>
            <a:r>
              <a:rPr lang="en-US" sz="2000" b="0" smtClean="0"/>
              <a:t>A gadget is a single-purpose application that puts information like news, pictures, or games on the Windows 7 desktop.</a:t>
            </a:r>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pic>
        <p:nvPicPr>
          <p:cNvPr id="40962" name="Picture 2"/>
          <p:cNvPicPr>
            <a:picLocks noChangeAspect="1"/>
          </p:cNvPicPr>
          <p:nvPr/>
        </p:nvPicPr>
        <p:blipFill>
          <a:blip r:embed="rId3"/>
          <a:srcRect/>
          <a:stretch>
            <a:fillRect/>
          </a:stretch>
        </p:blipFill>
        <p:spPr bwMode="auto">
          <a:xfrm>
            <a:off x="2787650" y="2752725"/>
            <a:ext cx="3568700" cy="3614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bwMode="auto">
          <a:xfrm>
            <a:off x="552450" y="1476375"/>
            <a:ext cx="7556500" cy="46656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None/>
            </a:pPr>
            <a:endParaRPr lang="en-US" sz="2800" smtClean="0"/>
          </a:p>
          <a:p>
            <a:pPr marL="457200" indent="-457200">
              <a:buFont typeface="Wingdings" pitchFamily="2" charset="2"/>
              <a:buChar char="§"/>
            </a:pPr>
            <a:r>
              <a:rPr lang="en-US" sz="2000" b="0" smtClean="0"/>
              <a:t>What console can be used to access several Administrative Tools?</a:t>
            </a:r>
          </a:p>
          <a:p>
            <a:pPr marL="457200" indent="-457200">
              <a:buFont typeface="Wingdings" pitchFamily="2" charset="2"/>
              <a:buChar char="§"/>
            </a:pPr>
            <a:r>
              <a:rPr lang="en-US" sz="2000" b="0" smtClean="0"/>
              <a:t>What tool can be used to make the display easier to see or read?</a:t>
            </a:r>
          </a:p>
          <a:p>
            <a:pPr marL="457200" indent="-457200">
              <a:buFont typeface="Wingdings" pitchFamily="2" charset="2"/>
              <a:buChar char="§"/>
            </a:pPr>
            <a:r>
              <a:rPr lang="en-US" sz="2000" b="0" smtClean="0"/>
              <a:t>Which theme requires more resources, Aero or Basic and High Contrast themes?</a:t>
            </a:r>
            <a:endParaRPr lang="en-US" sz="2000" b="0" smtClean="0">
              <a:solidFill>
                <a:srgbClr val="0000FF"/>
              </a:solidFill>
            </a:endParaRPr>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How can the Windows 7 experience be customized?</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learn to:</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Configure Control Panel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Access applications within Administrative Tools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Define accessibility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Configure desktop settings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Add gadgets to the desktop</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959725"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feature in Windows 7 allows users to put information such as news or pictures on their desktop?</a:t>
            </a:r>
          </a:p>
          <a:p>
            <a:pPr marL="457200" indent="-457200">
              <a:buFont typeface="Arial Narrow" pitchFamily="34" charset="0"/>
              <a:buAutoNum type="arabicPeriod"/>
            </a:pPr>
            <a:r>
              <a:rPr lang="en-US" sz="2000" b="0" smtClean="0"/>
              <a:t>What can be created on the desktop that a user can double-click to launch an application, file, or web page immediately?</a:t>
            </a:r>
          </a:p>
          <a:p>
            <a:pPr marL="457200" indent="-457200">
              <a:buFont typeface="Arial Narrow" pitchFamily="34" charset="0"/>
              <a:buAutoNum type="arabicPeriod"/>
            </a:pPr>
            <a:r>
              <a:rPr lang="en-US" sz="2000" b="0" smtClean="0"/>
              <a:t>What is included when applying a theme to personalize your Windows 7 experience?</a:t>
            </a: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88300" cy="4808537"/>
          </a:xfrm>
        </p:spPr>
        <p:txBody>
          <a:bodyPr/>
          <a:lstStyle/>
          <a:p>
            <a:pPr marL="457200" indent="-457200">
              <a:buFont typeface="Wingdings" charset="2"/>
              <a:buNone/>
              <a:defRPr/>
            </a:pPr>
            <a:r>
              <a:rPr lang="en-US" sz="2800" dirty="0"/>
              <a:t>C</a:t>
            </a:r>
            <a:r>
              <a:rPr lang="en-US" sz="2800" dirty="0" smtClean="0"/>
              <a:t>onfigure </a:t>
            </a:r>
            <a:r>
              <a:rPr lang="en-US" sz="2800" dirty="0"/>
              <a:t>Control Panel options</a:t>
            </a:r>
          </a:p>
          <a:p>
            <a:pPr>
              <a:defRPr/>
            </a:pPr>
            <a:r>
              <a:rPr lang="en-US" sz="2000" b="0" dirty="0" smtClean="0"/>
              <a:t>The Control </a:t>
            </a:r>
            <a:r>
              <a:rPr lang="en-US" sz="2000" b="0" dirty="0"/>
              <a:t>Panel </a:t>
            </a:r>
            <a:r>
              <a:rPr lang="en-US" sz="2000" b="0" dirty="0" smtClean="0"/>
              <a:t>enables users </a:t>
            </a:r>
            <a:r>
              <a:rPr lang="en-US" sz="2000" b="0" dirty="0"/>
              <a:t>to configure operating system features and perform related tasks such as hardware and software setup and configuration, security, system maintenance, and user account management.</a:t>
            </a:r>
            <a:endParaRPr lang="en-US" sz="2000" b="0" dirty="0" smtClean="0"/>
          </a:p>
          <a:p>
            <a:pPr>
              <a:defRPr/>
            </a:pPr>
            <a:r>
              <a:rPr lang="en-US" sz="2000" b="0" dirty="0" smtClean="0"/>
              <a:t>To access the Control Panel, click Start and select</a:t>
            </a:r>
            <a:r>
              <a:rPr lang="en-US" sz="2000" b="0" dirty="0" smtClean="0">
                <a:sym typeface="Wingdings" pitchFamily="2" charset="2"/>
              </a:rPr>
              <a:t> Control Panel.</a:t>
            </a:r>
            <a:endParaRPr lang="en-US" sz="2000" b="0" dirty="0" smtClean="0"/>
          </a:p>
        </p:txBody>
      </p:sp>
      <p:pic>
        <p:nvPicPr>
          <p:cNvPr id="20482" name="Picture 1"/>
          <p:cNvPicPr>
            <a:picLocks noChangeAspect="1"/>
          </p:cNvPicPr>
          <p:nvPr/>
        </p:nvPicPr>
        <p:blipFill>
          <a:blip r:embed="rId3"/>
          <a:srcRect/>
          <a:stretch>
            <a:fillRect/>
          </a:stretch>
        </p:blipFill>
        <p:spPr bwMode="auto">
          <a:xfrm>
            <a:off x="2978150" y="3787775"/>
            <a:ext cx="2135188" cy="2692400"/>
          </a:xfrm>
          <a:prstGeom prst="rect">
            <a:avLst/>
          </a:prstGeom>
          <a:noFill/>
          <a:ln w="9525">
            <a:noFill/>
            <a:miter lim="800000"/>
            <a:headEnd/>
            <a:tailEnd/>
          </a:ln>
        </p:spPr>
      </p:pic>
      <p:sp>
        <p:nvSpPr>
          <p:cNvPr id="20483" name="Left Arrow 2"/>
          <p:cNvSpPr>
            <a:spLocks noChangeArrowheads="1"/>
          </p:cNvSpPr>
          <p:nvPr/>
        </p:nvSpPr>
        <p:spPr bwMode="auto">
          <a:xfrm>
            <a:off x="4868863" y="4905375"/>
            <a:ext cx="488950" cy="242888"/>
          </a:xfrm>
          <a:prstGeom prst="leftArrow">
            <a:avLst>
              <a:gd name="adj1" fmla="val 50000"/>
              <a:gd name="adj2" fmla="val 49861"/>
            </a:avLst>
          </a:prstGeom>
          <a:solidFill>
            <a:schemeClr val="bg1"/>
          </a:solidFill>
          <a:ln w="9525" algn="ctr">
            <a:solidFill>
              <a:srgbClr val="333333"/>
            </a:solidFill>
            <a:round/>
            <a:headEnd/>
            <a:tailEnd/>
          </a:ln>
        </p:spPr>
        <p:txBody>
          <a:bodyPr wrap="none" anchor="ctr"/>
          <a:lstStyle/>
          <a:p>
            <a:pPr algn="ctr" eaLnBrk="0" hangingPunct="0"/>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73088" y="1479550"/>
            <a:ext cx="8389937" cy="4808538"/>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Configure Control Panel options (continued)</a:t>
            </a:r>
          </a:p>
          <a:p>
            <a:pPr marL="457200" indent="-457200">
              <a:buFont typeface="Wingdings" pitchFamily="2" charset="2"/>
              <a:buChar char="§"/>
            </a:pPr>
            <a:r>
              <a:rPr lang="en-US" sz="2000" b="0" smtClean="0"/>
              <a:t>Control Panel has three options for display:</a:t>
            </a:r>
          </a:p>
          <a:p>
            <a:pPr lvl="1">
              <a:buClr>
                <a:schemeClr val="tx1"/>
              </a:buClr>
              <a:buSzPct val="70000"/>
              <a:buFontTx/>
              <a:buChar char="o"/>
            </a:pPr>
            <a:r>
              <a:rPr lang="en-US" sz="1800" smtClean="0"/>
              <a:t>Category, </a:t>
            </a:r>
            <a:r>
              <a:rPr lang="en-US" sz="1800" smtClean="0">
                <a:sym typeface="Wingdings" pitchFamily="2" charset="2"/>
              </a:rPr>
              <a:t>as displayed here</a:t>
            </a:r>
            <a:endParaRPr lang="en-US" sz="1800" smtClean="0"/>
          </a:p>
          <a:p>
            <a:pPr lvl="1">
              <a:buClr>
                <a:schemeClr val="tx1"/>
              </a:buClr>
              <a:buSzPct val="70000"/>
              <a:buFontTx/>
              <a:buChar char="o"/>
            </a:pPr>
            <a:r>
              <a:rPr lang="en-US" sz="1800" smtClean="0"/>
              <a:t>Large Icons</a:t>
            </a:r>
          </a:p>
          <a:p>
            <a:pPr lvl="1">
              <a:buClr>
                <a:schemeClr val="tx1"/>
              </a:buClr>
              <a:buSzPct val="70000"/>
              <a:buFontTx/>
              <a:buChar char="o"/>
            </a:pPr>
            <a:r>
              <a:rPr lang="en-US" sz="1800" smtClean="0"/>
              <a:t>Small Icons</a:t>
            </a:r>
          </a:p>
          <a:p>
            <a:pPr lvl="1">
              <a:buFont typeface="Wingdings" pitchFamily="2" charset="2"/>
              <a:buNone/>
            </a:pPr>
            <a:endParaRPr lang="en-US" sz="1800" smtClean="0"/>
          </a:p>
        </p:txBody>
      </p:sp>
      <p:pic>
        <p:nvPicPr>
          <p:cNvPr id="22530" name="Picture 3"/>
          <p:cNvPicPr>
            <a:picLocks noChangeAspect="1"/>
          </p:cNvPicPr>
          <p:nvPr/>
        </p:nvPicPr>
        <p:blipFill>
          <a:blip r:embed="rId3"/>
          <a:srcRect/>
          <a:stretch>
            <a:fillRect/>
          </a:stretch>
        </p:blipFill>
        <p:spPr bwMode="auto">
          <a:xfrm>
            <a:off x="3152775" y="2852738"/>
            <a:ext cx="51054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35925" cy="4808537"/>
          </a:xfrm>
        </p:spPr>
        <p:txBody>
          <a:bodyPr/>
          <a:lstStyle/>
          <a:p>
            <a:pPr marL="457200" indent="-457200">
              <a:buFont typeface="Wingdings" charset="2"/>
              <a:buNone/>
              <a:defRPr/>
            </a:pPr>
            <a:r>
              <a:rPr lang="en-US" sz="2800" dirty="0" smtClean="0"/>
              <a:t>Access applications </a:t>
            </a:r>
            <a:r>
              <a:rPr lang="en-US" sz="2800" dirty="0"/>
              <a:t>within Administrative Tools</a:t>
            </a:r>
            <a:endParaRPr lang="en-US" sz="2800" dirty="0" smtClean="0"/>
          </a:p>
          <a:p>
            <a:pPr>
              <a:defRPr/>
            </a:pPr>
            <a:r>
              <a:rPr lang="en-US" sz="2000" b="0" dirty="0" smtClean="0"/>
              <a:t>Administrative Tools  is a collection of several important applications.</a:t>
            </a:r>
          </a:p>
          <a:p>
            <a:pPr>
              <a:defRPr/>
            </a:pPr>
            <a:r>
              <a:rPr lang="en-US" sz="2000" b="0" dirty="0" smtClean="0"/>
              <a:t>The Computer Management console can be a starting point.</a:t>
            </a:r>
          </a:p>
          <a:p>
            <a:pPr marL="457200" lvl="1" indent="0">
              <a:buFont typeface="Wingdings" pitchFamily="2" charset="2"/>
              <a:buNone/>
              <a:defRPr/>
            </a:pPr>
            <a:endParaRPr lang="en-US" sz="1800" dirty="0" smtClean="0"/>
          </a:p>
        </p:txBody>
      </p:sp>
      <p:pic>
        <p:nvPicPr>
          <p:cNvPr id="24578" name="Picture 2"/>
          <p:cNvPicPr>
            <a:picLocks noChangeAspect="1"/>
          </p:cNvPicPr>
          <p:nvPr/>
        </p:nvPicPr>
        <p:blipFill>
          <a:blip r:embed="rId3"/>
          <a:srcRect/>
          <a:stretch>
            <a:fillRect/>
          </a:stretch>
        </p:blipFill>
        <p:spPr bwMode="auto">
          <a:xfrm>
            <a:off x="2009775" y="2982913"/>
            <a:ext cx="4846638" cy="3470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Access applications within Administrative Tools (continued)</a:t>
            </a:r>
          </a:p>
          <a:p>
            <a:pPr marL="457200" indent="-457200">
              <a:buFont typeface="Wingdings" pitchFamily="2" charset="2"/>
              <a:buChar char="§"/>
            </a:pPr>
            <a:r>
              <a:rPr lang="en-US" sz="2000" b="0" smtClean="0"/>
              <a:t>Computer Management includes the following administrative snap-ins:</a:t>
            </a:r>
          </a:p>
          <a:p>
            <a:pPr lvl="1">
              <a:buClr>
                <a:schemeClr val="tx1"/>
              </a:buClr>
              <a:buSzPct val="70000"/>
              <a:buFontTx/>
              <a:buChar char="o"/>
            </a:pPr>
            <a:r>
              <a:rPr lang="en-US" sz="1800" b="1" smtClean="0"/>
              <a:t>Event Viewer</a:t>
            </a:r>
            <a:r>
              <a:rPr lang="en-US" sz="1800" b="1" smtClean="0">
                <a:sym typeface="Wingdings" pitchFamily="2" charset="2"/>
              </a:rPr>
              <a:t>: </a:t>
            </a:r>
            <a:r>
              <a:rPr lang="en-US" sz="1800" smtClean="0">
                <a:sym typeface="Wingdings" pitchFamily="2" charset="2"/>
              </a:rPr>
              <a:t>The</a:t>
            </a:r>
            <a:r>
              <a:rPr lang="en-US" sz="1800" b="1" smtClean="0">
                <a:sym typeface="Wingdings" pitchFamily="2" charset="2"/>
              </a:rPr>
              <a:t> </a:t>
            </a:r>
            <a:r>
              <a:rPr lang="en-US" sz="1800" smtClean="0">
                <a:sym typeface="Wingdings" pitchFamily="2" charset="2"/>
              </a:rPr>
              <a:t>central event logging console for troubleshooting. System, security, application errors, and warnings are written to event logs.</a:t>
            </a:r>
          </a:p>
          <a:p>
            <a:pPr lvl="1">
              <a:buClr>
                <a:schemeClr val="tx1"/>
              </a:buClr>
              <a:buSzPct val="70000"/>
              <a:buFontTx/>
              <a:buChar char="o"/>
            </a:pPr>
            <a:r>
              <a:rPr lang="en-US" sz="1800" b="1" smtClean="0">
                <a:sym typeface="Wingdings" pitchFamily="2" charset="2"/>
              </a:rPr>
              <a:t>Local Users and Groups: </a:t>
            </a:r>
            <a:r>
              <a:rPr lang="en-US" sz="1800" smtClean="0">
                <a:sym typeface="Wingdings" pitchFamily="2" charset="2"/>
              </a:rPr>
              <a:t>A console used for creating local users, as well as modifying group membership, which can determine the privileges they will have during their session.</a:t>
            </a:r>
          </a:p>
          <a:p>
            <a:pPr lvl="1">
              <a:buClr>
                <a:schemeClr val="tx1"/>
              </a:buClr>
              <a:buSzPct val="70000"/>
              <a:buFontTx/>
              <a:buChar char="o"/>
            </a:pPr>
            <a:r>
              <a:rPr lang="en-US" sz="1800" b="1" smtClean="0">
                <a:sym typeface="Wingdings" pitchFamily="2" charset="2"/>
              </a:rPr>
              <a:t>Device Manager: </a:t>
            </a:r>
            <a:r>
              <a:rPr lang="en-US" sz="1800" smtClean="0">
                <a:sym typeface="Wingdings" pitchFamily="2" charset="2"/>
              </a:rPr>
              <a:t>A console used for managing locally attached and internal devices. Device Manager can be used to update drivers or troubleshoot hardware problems.</a:t>
            </a:r>
          </a:p>
          <a:p>
            <a:pPr lvl="1">
              <a:buClr>
                <a:schemeClr val="tx1"/>
              </a:buClr>
              <a:buSzPct val="70000"/>
              <a:buFontTx/>
              <a:buChar char="o"/>
            </a:pPr>
            <a:r>
              <a:rPr lang="en-US" sz="1800" b="1" smtClean="0">
                <a:sym typeface="Wingdings" pitchFamily="2" charset="2"/>
              </a:rPr>
              <a:t>Services and applications: </a:t>
            </a:r>
            <a:r>
              <a:rPr lang="en-US" sz="1800" smtClean="0">
                <a:sym typeface="Wingdings" pitchFamily="2" charset="2"/>
              </a:rPr>
              <a:t>A console for managing system and application services. These services essentially run or “are” the operating system.</a:t>
            </a:r>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bwMode="auto">
          <a:xfrm>
            <a:off x="546100" y="1535113"/>
            <a:ext cx="8035925"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Access applications within Administrative Tools (continued)</a:t>
            </a:r>
          </a:p>
          <a:p>
            <a:pPr lvl="1">
              <a:buClr>
                <a:schemeClr val="tx1"/>
              </a:buClr>
              <a:buSzPct val="70000"/>
              <a:buFontTx/>
              <a:buChar char="o"/>
            </a:pPr>
            <a:endParaRPr lang="en-US" sz="1800" b="1" smtClean="0"/>
          </a:p>
          <a:p>
            <a:pPr lvl="1">
              <a:buClr>
                <a:schemeClr val="tx1"/>
              </a:buClr>
              <a:buSzPct val="70000"/>
              <a:buFontTx/>
              <a:buChar char="o"/>
            </a:pPr>
            <a:r>
              <a:rPr lang="en-US" sz="1800" b="1" smtClean="0"/>
              <a:t>System Configuration: </a:t>
            </a:r>
            <a:r>
              <a:rPr lang="en-US" sz="1800" smtClean="0"/>
              <a:t>A tool that can help identify problems that might prevent Microsoft Windows from starting correctly.</a:t>
            </a:r>
          </a:p>
          <a:p>
            <a:pPr lvl="1">
              <a:buClr>
                <a:schemeClr val="tx1"/>
              </a:buClr>
              <a:buSzPct val="70000"/>
              <a:buFontTx/>
              <a:buChar char="o"/>
            </a:pPr>
            <a:r>
              <a:rPr lang="en-US" sz="1800" b="1" smtClean="0"/>
              <a:t>Task Scheduler: </a:t>
            </a:r>
            <a:r>
              <a:rPr lang="en-US" sz="1800" smtClean="0"/>
              <a:t>Helps you schedule automated tasks that perform actions at a specific time or when a certain event occurs.</a:t>
            </a:r>
          </a:p>
          <a:p>
            <a:pPr lvl="1">
              <a:buClr>
                <a:schemeClr val="tx1"/>
              </a:buClr>
              <a:buSzPct val="70000"/>
              <a:buFontTx/>
              <a:buChar char="o"/>
            </a:pPr>
            <a:r>
              <a:rPr lang="en-US" sz="1800" b="1" smtClean="0"/>
              <a:t>Performance Monitor: </a:t>
            </a:r>
            <a:r>
              <a:rPr lang="en-US" sz="1800" smtClean="0"/>
              <a:t>Lets you examine how programs you run affect your computer’s performance, both in real time and by collecting log data for later analysis. </a:t>
            </a:r>
          </a:p>
          <a:p>
            <a:pPr lvl="1">
              <a:buClr>
                <a:schemeClr val="tx1"/>
              </a:buClr>
              <a:buSzPct val="70000"/>
              <a:buFontTx/>
              <a:buChar char="o"/>
            </a:pPr>
            <a:r>
              <a:rPr lang="en-US" sz="1800" b="1" smtClean="0"/>
              <a:t>Local Security Policy: </a:t>
            </a:r>
            <a:r>
              <a:rPr lang="en-US" sz="1800" smtClean="0"/>
              <a:t>G</a:t>
            </a:r>
            <a:r>
              <a:rPr lang="en-US" sz="1800" smtClean="0">
                <a:sym typeface="Wingdings" pitchFamily="2" charset="2"/>
              </a:rPr>
              <a:t>roup Policy settings used to customize and security the desktop.</a:t>
            </a:r>
          </a:p>
          <a:p>
            <a:pPr lvl="1"/>
            <a:endParaRPr lang="en-US" sz="1800" smtClean="0"/>
          </a:p>
          <a:p>
            <a:pPr lvl="1">
              <a:buFont typeface="Wingdings" pitchFamily="2" charset="2"/>
              <a:buNone/>
            </a:pPr>
            <a:endParaRPr lang="en-US" sz="1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Define accessibility options</a:t>
            </a:r>
          </a:p>
          <a:p>
            <a:pPr marL="457200" indent="-457200">
              <a:buFont typeface="Wingdings" pitchFamily="2" charset="2"/>
              <a:buChar char="§"/>
            </a:pPr>
            <a:endParaRPr lang="en-US" sz="2000" b="0" smtClean="0"/>
          </a:p>
          <a:p>
            <a:pPr marL="457200" indent="-457200">
              <a:buFont typeface="Wingdings" pitchFamily="2" charset="2"/>
              <a:buChar char="§"/>
            </a:pPr>
            <a:r>
              <a:rPr lang="en-US" sz="2000" b="0" smtClean="0"/>
              <a:t>The features of Windows 7 that assist with accessibility options are found in the Ease Of Access Center within the Control Panel.</a:t>
            </a:r>
          </a:p>
          <a:p>
            <a:pPr marL="457200" indent="-457200">
              <a:buFont typeface="Wingdings" pitchFamily="2" charset="2"/>
              <a:buChar char="§"/>
            </a:pPr>
            <a:r>
              <a:rPr lang="en-US" sz="2000" b="0" smtClean="0"/>
              <a:t>Ease Of Access allows the system to be customized in the following areas:</a:t>
            </a:r>
          </a:p>
          <a:p>
            <a:pPr lvl="1">
              <a:buClr>
                <a:schemeClr val="tx1"/>
              </a:buClr>
              <a:buSzPct val="70000"/>
              <a:buFontTx/>
              <a:buChar char="o"/>
            </a:pPr>
            <a:r>
              <a:rPr lang="en-US" sz="1800" smtClean="0"/>
              <a:t>Optimize for blindness</a:t>
            </a:r>
          </a:p>
          <a:p>
            <a:pPr lvl="1">
              <a:buClr>
                <a:schemeClr val="tx1"/>
              </a:buClr>
              <a:buSzPct val="70000"/>
              <a:buFontTx/>
              <a:buChar char="o"/>
            </a:pPr>
            <a:r>
              <a:rPr lang="en-US" sz="1800" smtClean="0"/>
              <a:t>Optimize for visual display</a:t>
            </a:r>
          </a:p>
          <a:p>
            <a:pPr lvl="1"/>
            <a:endParaRPr lang="en-US" sz="2000" smtClean="0"/>
          </a:p>
          <a:p>
            <a:pPr marL="457200" indent="-457200">
              <a:buFont typeface="Wingdings" pitchFamily="2" charset="2"/>
              <a:buChar char="§"/>
            </a:pPr>
            <a:endParaRPr lang="en-US" sz="2000" b="0" smtClean="0"/>
          </a:p>
          <a:p>
            <a:pPr marL="457200" indent="-457200">
              <a:buFont typeface="Wingdings" pitchFamily="2" charset="2"/>
              <a:buNone/>
            </a:pPr>
            <a:endParaRPr lang="en-US" sz="2000" b="0"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6D01B3F-0B29-4C81-B0DF-0384CD53EA34}"/>
</file>

<file path=customXml/itemProps2.xml><?xml version="1.0" encoding="utf-8"?>
<ds:datastoreItem xmlns:ds="http://schemas.openxmlformats.org/officeDocument/2006/customXml" ds:itemID="{9A99B3AF-3F90-48C3-A095-250AB79F76C4}"/>
</file>

<file path=customXml/itemProps3.xml><?xml version="1.0" encoding="utf-8"?>
<ds:datastoreItem xmlns:ds="http://schemas.openxmlformats.org/officeDocument/2006/customXml" ds:itemID="{0F845D13-1CE2-43BE-A309-303210821A17}"/>
</file>

<file path=docProps/app.xml><?xml version="1.0" encoding="utf-8"?>
<Properties xmlns="http://schemas.openxmlformats.org/officeDocument/2006/extended-properties" xmlns:vt="http://schemas.openxmlformats.org/officeDocument/2006/docPropsVTypes">
  <Template>Eli_Guidelines_New</Template>
  <TotalTime>1079</TotalTime>
  <Words>1946</Words>
  <Application>Microsoft Office PowerPoint</Application>
  <PresentationFormat>On-screen Show (4:3)</PresentationFormat>
  <Paragraphs>160</Paragraphs>
  <Slides>15</Slides>
  <Notes>15</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15</vt:i4>
      </vt:variant>
    </vt:vector>
  </HeadingPairs>
  <TitlesOfParts>
    <vt:vector size="21" baseType="lpstr">
      <vt:lpstr>Arial Narrow</vt:lpstr>
      <vt:lpstr>Arial</vt:lpstr>
      <vt:lpstr>Wingdings</vt:lpstr>
      <vt:lpstr>Times New Roman</vt:lpstr>
      <vt:lpstr>Segoe</vt:lpstr>
      <vt:lpstr>Master_Template</vt:lpstr>
      <vt:lpstr>Configuring Control Panel Options and Desktop Settings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813</cp:revision>
  <dcterms:created xsi:type="dcterms:W3CDTF">2008-07-15T17:51:11Z</dcterms:created>
  <dcterms:modified xsi:type="dcterms:W3CDTF">2011-04-27T20:35:20Z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