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3.xml" ContentType="application/vnd.openxmlformats-officedocument.customXmlProperties+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3"/>
  </p:sldMasterIdLst>
  <p:notesMasterIdLst>
    <p:notesMasterId r:id="rId17"/>
  </p:notesMasterIdLst>
  <p:sldIdLst>
    <p:sldId id="256" r:id="rId4"/>
    <p:sldId id="257" r:id="rId5"/>
    <p:sldId id="258" r:id="rId6"/>
    <p:sldId id="297" r:id="rId7"/>
    <p:sldId id="323" r:id="rId8"/>
    <p:sldId id="324" r:id="rId9"/>
    <p:sldId id="325" r:id="rId10"/>
    <p:sldId id="310" r:id="rId11"/>
    <p:sldId id="326" r:id="rId12"/>
    <p:sldId id="327" r:id="rId13"/>
    <p:sldId id="328" r:id="rId14"/>
    <p:sldId id="329" r:id="rId15"/>
    <p:sldId id="280" r:id="rId16"/>
  </p:sldIdLst>
  <p:sldSz cx="9144000" cy="6858000" type="screen4x3"/>
  <p:notesSz cx="7315200" cy="9601200"/>
  <p:defaultTextStyle>
    <a:defPPr>
      <a:defRPr lang="en-US"/>
    </a:defPPr>
    <a:lvl1pPr algn="l" rtl="0" fontAlgn="base">
      <a:spcBef>
        <a:spcPct val="0"/>
      </a:spcBef>
      <a:spcAft>
        <a:spcPct val="0"/>
      </a:spcAft>
      <a:defRPr b="1" kern="1200">
        <a:solidFill>
          <a:schemeClr val="tx1"/>
        </a:solidFill>
        <a:latin typeface="Arial Narrow" pitchFamily="34" charset="0"/>
        <a:ea typeface="+mn-ea"/>
        <a:cs typeface="Arial" charset="0"/>
      </a:defRPr>
    </a:lvl1pPr>
    <a:lvl2pPr marL="457200" algn="l" rtl="0" fontAlgn="base">
      <a:spcBef>
        <a:spcPct val="0"/>
      </a:spcBef>
      <a:spcAft>
        <a:spcPct val="0"/>
      </a:spcAft>
      <a:defRPr b="1" kern="1200">
        <a:solidFill>
          <a:schemeClr val="tx1"/>
        </a:solidFill>
        <a:latin typeface="Arial Narrow" pitchFamily="34" charset="0"/>
        <a:ea typeface="+mn-ea"/>
        <a:cs typeface="Arial" charset="0"/>
      </a:defRPr>
    </a:lvl2pPr>
    <a:lvl3pPr marL="914400" algn="l" rtl="0" fontAlgn="base">
      <a:spcBef>
        <a:spcPct val="0"/>
      </a:spcBef>
      <a:spcAft>
        <a:spcPct val="0"/>
      </a:spcAft>
      <a:defRPr b="1" kern="1200">
        <a:solidFill>
          <a:schemeClr val="tx1"/>
        </a:solidFill>
        <a:latin typeface="Arial Narrow" pitchFamily="34" charset="0"/>
        <a:ea typeface="+mn-ea"/>
        <a:cs typeface="Arial" charset="0"/>
      </a:defRPr>
    </a:lvl3pPr>
    <a:lvl4pPr marL="1371600" algn="l" rtl="0" fontAlgn="base">
      <a:spcBef>
        <a:spcPct val="0"/>
      </a:spcBef>
      <a:spcAft>
        <a:spcPct val="0"/>
      </a:spcAft>
      <a:defRPr b="1" kern="1200">
        <a:solidFill>
          <a:schemeClr val="tx1"/>
        </a:solidFill>
        <a:latin typeface="Arial Narrow" pitchFamily="34" charset="0"/>
        <a:ea typeface="+mn-ea"/>
        <a:cs typeface="Arial" charset="0"/>
      </a:defRPr>
    </a:lvl4pPr>
    <a:lvl5pPr marL="1828800" algn="l" rtl="0" fontAlgn="base">
      <a:spcBef>
        <a:spcPct val="0"/>
      </a:spcBef>
      <a:spcAft>
        <a:spcPct val="0"/>
      </a:spcAft>
      <a:defRPr b="1" kern="1200">
        <a:solidFill>
          <a:schemeClr val="tx1"/>
        </a:solidFill>
        <a:latin typeface="Arial Narrow" pitchFamily="34" charset="0"/>
        <a:ea typeface="+mn-ea"/>
        <a:cs typeface="Arial" charset="0"/>
      </a:defRPr>
    </a:lvl5pPr>
    <a:lvl6pPr marL="2286000" algn="l" defTabSz="914400" rtl="0" eaLnBrk="1" latinLnBrk="0" hangingPunct="1">
      <a:defRPr b="1" kern="1200">
        <a:solidFill>
          <a:schemeClr val="tx1"/>
        </a:solidFill>
        <a:latin typeface="Arial Narrow" pitchFamily="34" charset="0"/>
        <a:ea typeface="+mn-ea"/>
        <a:cs typeface="Arial" charset="0"/>
      </a:defRPr>
    </a:lvl6pPr>
    <a:lvl7pPr marL="2743200" algn="l" defTabSz="914400" rtl="0" eaLnBrk="1" latinLnBrk="0" hangingPunct="1">
      <a:defRPr b="1" kern="1200">
        <a:solidFill>
          <a:schemeClr val="tx1"/>
        </a:solidFill>
        <a:latin typeface="Arial Narrow" pitchFamily="34" charset="0"/>
        <a:ea typeface="+mn-ea"/>
        <a:cs typeface="Arial" charset="0"/>
      </a:defRPr>
    </a:lvl7pPr>
    <a:lvl8pPr marL="3200400" algn="l" defTabSz="914400" rtl="0" eaLnBrk="1" latinLnBrk="0" hangingPunct="1">
      <a:defRPr b="1" kern="1200">
        <a:solidFill>
          <a:schemeClr val="tx1"/>
        </a:solidFill>
        <a:latin typeface="Arial Narrow" pitchFamily="34" charset="0"/>
        <a:ea typeface="+mn-ea"/>
        <a:cs typeface="Arial" charset="0"/>
      </a:defRPr>
    </a:lvl8pPr>
    <a:lvl9pPr marL="3657600" algn="l" defTabSz="914400" rtl="0" eaLnBrk="1" latinLnBrk="0" hangingPunct="1">
      <a:defRPr b="1" kern="1200">
        <a:solidFill>
          <a:schemeClr val="tx1"/>
        </a:solidFill>
        <a:latin typeface="Arial Narrow" pitchFamily="34"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Zeshan Sattar" initials="" lastIdx="12" clrIdx="0"/>
  <p:cmAuthor id="1" name="User" initials="" lastIdx="1" clrIdx="1"/>
  <p:cmAuthor id="2" name="Michael Teske" initials="" lastIdx="3" clrIdx="2"/>
  <p:cmAuthor id="3" name="Susan" initials="" lastIdx="5"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E4B12E"/>
    <a:srgbClr val="FFC536"/>
    <a:srgbClr val="F4F4F4"/>
    <a:srgbClr val="FF0000"/>
    <a:srgbClr val="E8F6E4"/>
    <a:srgbClr val="EEEFD7"/>
    <a:srgbClr val="FF33CC"/>
    <a:srgbClr val="BBCDE3"/>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711" autoAdjust="0"/>
    <p:restoredTop sz="74910" autoAdjust="0"/>
  </p:normalViewPr>
  <p:slideViewPr>
    <p:cSldViewPr snapToGrid="0">
      <p:cViewPr>
        <p:scale>
          <a:sx n="58" d="100"/>
          <a:sy n="58" d="100"/>
        </p:scale>
        <p:origin x="-1140" y="-480"/>
      </p:cViewPr>
      <p:guideLst>
        <p:guide orient="horz" pos="307"/>
        <p:guide orient="horz" pos="478"/>
        <p:guide orient="horz" pos="709"/>
        <p:guide orient="horz" pos="4142"/>
        <p:guide orient="horz" pos="3873"/>
        <p:guide pos="549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9" d="100"/>
          <a:sy n="59" d="100"/>
        </p:scale>
        <p:origin x="-1620" y="-78"/>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commentAuthors" Target="commentAuthors.xml"/><Relationship Id="rId3" Type="http://schemas.openxmlformats.org/officeDocument/2006/relationships/slideMaster" Target="slideMasters/slideMaster1.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customXml" Target="../customXml/item3.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170238" cy="47942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lvl1pPr defTabSz="960438">
              <a:defRPr sz="1300" b="0">
                <a:latin typeface="Arial" charset="0"/>
              </a:defRPr>
            </a:lvl1pPr>
          </a:lstStyle>
          <a:p>
            <a:endParaRPr lang="en-US"/>
          </a:p>
        </p:txBody>
      </p:sp>
      <p:sp>
        <p:nvSpPr>
          <p:cNvPr id="5123" name="Rectangle 3"/>
          <p:cNvSpPr>
            <a:spLocks noGrp="1" noChangeArrowheads="1"/>
          </p:cNvSpPr>
          <p:nvPr>
            <p:ph type="dt" idx="1"/>
          </p:nvPr>
        </p:nvSpPr>
        <p:spPr bwMode="auto">
          <a:xfrm>
            <a:off x="4143375" y="0"/>
            <a:ext cx="3170238" cy="47942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lvl1pPr algn="r" defTabSz="960438">
              <a:defRPr sz="1300" b="0">
                <a:latin typeface="Arial" charset="0"/>
              </a:defRPr>
            </a:lvl1pPr>
          </a:lstStyle>
          <a:p>
            <a:endParaRPr lang="en-US"/>
          </a:p>
        </p:txBody>
      </p:sp>
      <p:sp>
        <p:nvSpPr>
          <p:cNvPr id="13316"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730250" y="4559300"/>
            <a:ext cx="5854700" cy="432117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p:spPr>
        <p:txBody>
          <a:bodyPr vert="horz" wrap="square" lIns="96103" tIns="48052" rIns="96103" bIns="48052" numCol="1" anchor="b" anchorCtr="0" compatLnSpc="1">
            <a:prstTxWarp prst="textNoShape">
              <a:avLst/>
            </a:prstTxWarp>
          </a:bodyPr>
          <a:lstStyle>
            <a:lvl1pPr defTabSz="960438">
              <a:defRPr sz="1300" b="0">
                <a:latin typeface="Arial" charset="0"/>
              </a:defRPr>
            </a:lvl1pPr>
          </a:lstStyle>
          <a:p>
            <a:endParaRPr lang="en-US"/>
          </a:p>
        </p:txBody>
      </p:sp>
      <p:sp>
        <p:nvSpPr>
          <p:cNvPr id="5127"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p:spPr>
        <p:txBody>
          <a:bodyPr vert="horz" wrap="square" lIns="96103" tIns="48052" rIns="96103" bIns="48052" numCol="1" anchor="b" anchorCtr="0" compatLnSpc="1">
            <a:prstTxWarp prst="textNoShape">
              <a:avLst/>
            </a:prstTxWarp>
          </a:bodyPr>
          <a:lstStyle>
            <a:lvl1pPr algn="r" defTabSz="960438">
              <a:defRPr sz="1300" b="0">
                <a:latin typeface="Arial" charset="0"/>
              </a:defRPr>
            </a:lvl1pPr>
          </a:lstStyle>
          <a:p>
            <a:fld id="{D38B82F3-B0A0-4408-A873-8293E13C9F75}"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a:ln/>
        </p:spPr>
      </p:sp>
      <p:sp>
        <p:nvSpPr>
          <p:cNvPr id="15362" name="Notes Placeholder 2"/>
          <p:cNvSpPr>
            <a:spLocks noGrp="1"/>
          </p:cNvSpPr>
          <p:nvPr>
            <p:ph type="body" idx="1"/>
          </p:nvPr>
        </p:nvSpPr>
        <p:spPr/>
        <p:txBody>
          <a:bodyPr/>
          <a:lstStyle/>
          <a:p>
            <a:endParaRPr lang="en-US" smtClean="0"/>
          </a:p>
        </p:txBody>
      </p:sp>
      <p:sp>
        <p:nvSpPr>
          <p:cNvPr id="15363" name="Slide Number Placeholder 3"/>
          <p:cNvSpPr>
            <a:spLocks noGrp="1"/>
          </p:cNvSpPr>
          <p:nvPr>
            <p:ph type="sldNum" sz="quarter" idx="5"/>
          </p:nvPr>
        </p:nvSpPr>
        <p:spPr>
          <a:noFill/>
        </p:spPr>
        <p:txBody>
          <a:bodyPr/>
          <a:lstStyle/>
          <a:p>
            <a:fld id="{E59F1C2D-E236-411A-96B0-66A39190AC6D}"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a:ln/>
        </p:spPr>
      </p:sp>
      <p:sp>
        <p:nvSpPr>
          <p:cNvPr id="33794" name="Notes Placeholder 2"/>
          <p:cNvSpPr>
            <a:spLocks noGrp="1"/>
          </p:cNvSpPr>
          <p:nvPr>
            <p:ph type="body" idx="1"/>
          </p:nvPr>
        </p:nvSpPr>
        <p:spPr/>
        <p:txBody>
          <a:bodyPr/>
          <a:lstStyle/>
          <a:p>
            <a:r>
              <a:rPr lang="en-US" smtClean="0"/>
              <a:t/>
            </a:r>
            <a:br>
              <a:rPr lang="en-US" smtClean="0"/>
            </a:br>
            <a:r>
              <a:rPr lang="en-US" smtClean="0"/>
              <a:t>I</a:t>
            </a:r>
          </a:p>
        </p:txBody>
      </p:sp>
      <p:sp>
        <p:nvSpPr>
          <p:cNvPr id="33795" name="Slide Number Placeholder 3"/>
          <p:cNvSpPr>
            <a:spLocks noGrp="1"/>
          </p:cNvSpPr>
          <p:nvPr>
            <p:ph type="sldNum" sz="quarter" idx="5"/>
          </p:nvPr>
        </p:nvSpPr>
        <p:spPr>
          <a:noFill/>
        </p:spPr>
        <p:txBody>
          <a:bodyPr/>
          <a:lstStyle/>
          <a:p>
            <a:fld id="{492D3474-777A-41F1-9979-6262F066CFE7}"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noTextEdit="1"/>
          </p:cNvSpPr>
          <p:nvPr>
            <p:ph type="sldImg"/>
          </p:nvPr>
        </p:nvSpPr>
        <p:spPr>
          <a:ln/>
        </p:spPr>
      </p:sp>
      <p:sp>
        <p:nvSpPr>
          <p:cNvPr id="35842" name="Notes Placeholder 2"/>
          <p:cNvSpPr>
            <a:spLocks noGrp="1"/>
          </p:cNvSpPr>
          <p:nvPr>
            <p:ph type="body" idx="1"/>
          </p:nvPr>
        </p:nvSpPr>
        <p:spPr/>
        <p:txBody>
          <a:bodyPr/>
          <a:lstStyle/>
          <a:p>
            <a:pPr marL="171450" indent="-171450"/>
            <a:endParaRPr lang="en-US" smtClean="0"/>
          </a:p>
        </p:txBody>
      </p:sp>
      <p:sp>
        <p:nvSpPr>
          <p:cNvPr id="35843" name="Slide Number Placeholder 3"/>
          <p:cNvSpPr>
            <a:spLocks noGrp="1"/>
          </p:cNvSpPr>
          <p:nvPr>
            <p:ph type="sldNum" sz="quarter" idx="5"/>
          </p:nvPr>
        </p:nvSpPr>
        <p:spPr>
          <a:noFill/>
        </p:spPr>
        <p:txBody>
          <a:bodyPr/>
          <a:lstStyle/>
          <a:p>
            <a:fld id="{BF136DBA-C978-4C4C-AA75-610E60A1F9A0}"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noTextEdit="1"/>
          </p:cNvSpPr>
          <p:nvPr>
            <p:ph type="sldImg"/>
          </p:nvPr>
        </p:nvSpPr>
        <p:spPr>
          <a:ln/>
        </p:spPr>
      </p:sp>
      <p:sp>
        <p:nvSpPr>
          <p:cNvPr id="37890" name="Notes Placeholder 2"/>
          <p:cNvSpPr>
            <a:spLocks noGrp="1"/>
          </p:cNvSpPr>
          <p:nvPr>
            <p:ph type="body" idx="1"/>
          </p:nvPr>
        </p:nvSpPr>
        <p:spPr/>
        <p:txBody>
          <a:bodyPr/>
          <a:lstStyle/>
          <a:p>
            <a:pPr marL="171450" indent="-171450"/>
            <a:endParaRPr lang="en-US" smtClean="0"/>
          </a:p>
        </p:txBody>
      </p:sp>
      <p:sp>
        <p:nvSpPr>
          <p:cNvPr id="37891" name="Slide Number Placeholder 3"/>
          <p:cNvSpPr>
            <a:spLocks noGrp="1"/>
          </p:cNvSpPr>
          <p:nvPr>
            <p:ph type="sldNum" sz="quarter" idx="5"/>
          </p:nvPr>
        </p:nvSpPr>
        <p:spPr>
          <a:noFill/>
        </p:spPr>
        <p:txBody>
          <a:bodyPr/>
          <a:lstStyle/>
          <a:p>
            <a:fld id="{283CACEE-AFA0-432A-A1F4-A49A3CA28BDA}" type="slidenum">
              <a:rPr lang="en-US"/>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lstStyle/>
          <a:p>
            <a:pPr marL="171450" indent="-171450">
              <a:buFont typeface="Arial" pitchFamily="34" charset="0"/>
              <a:buNone/>
              <a:defRPr/>
            </a:pPr>
            <a:r>
              <a:rPr lang="en-US" dirty="0" smtClean="0"/>
              <a:t>1. What file type or extension is a zipped folder?</a:t>
            </a:r>
          </a:p>
          <a:p>
            <a:pPr>
              <a:buFont typeface="Arial" pitchFamily="34" charset="0"/>
              <a:buNone/>
              <a:defRPr/>
            </a:pPr>
            <a:r>
              <a:rPr lang="en-US" b="1" smtClean="0"/>
              <a:t>.zip</a:t>
            </a:r>
            <a:endParaRPr lang="en-US" b="1" dirty="0" smtClean="0"/>
          </a:p>
          <a:p>
            <a:pPr marL="171450" indent="-171450">
              <a:buFont typeface="Arial" pitchFamily="34" charset="0"/>
              <a:buNone/>
              <a:defRPr/>
            </a:pPr>
            <a:r>
              <a:rPr lang="en-US" dirty="0" smtClean="0"/>
              <a:t>2. What is public key encryption?</a:t>
            </a:r>
          </a:p>
          <a:p>
            <a:pPr>
              <a:buFont typeface="Arial" pitchFamily="34" charset="0"/>
              <a:buNone/>
              <a:defRPr/>
            </a:pPr>
            <a:r>
              <a:rPr lang="en-US" b="1" dirty="0" smtClean="0"/>
              <a:t>A system that uses two different keys to encrypt and decrypt information.</a:t>
            </a:r>
          </a:p>
          <a:p>
            <a:pPr marL="171450" indent="-171450">
              <a:buFont typeface="Arial" pitchFamily="34" charset="0"/>
              <a:buNone/>
              <a:defRPr/>
            </a:pPr>
            <a:r>
              <a:rPr lang="en-US" dirty="0" smtClean="0"/>
              <a:t>3. What type of encryption does EFS use?</a:t>
            </a:r>
          </a:p>
          <a:p>
            <a:pPr>
              <a:buFont typeface="Arial" pitchFamily="34" charset="0"/>
              <a:buNone/>
              <a:defRPr/>
            </a:pPr>
            <a:r>
              <a:rPr lang="en-US" b="1" dirty="0" smtClean="0"/>
              <a:t>EFS uses symmetric encryption to handle the information and public key encryption to encrypt the symmetric key.</a:t>
            </a:r>
            <a:endParaRPr lang="en-US" b="1" dirty="0"/>
          </a:p>
        </p:txBody>
      </p:sp>
      <p:sp>
        <p:nvSpPr>
          <p:cNvPr id="39939" name="Slide Number Placeholder 3"/>
          <p:cNvSpPr>
            <a:spLocks noGrp="1"/>
          </p:cNvSpPr>
          <p:nvPr>
            <p:ph type="sldNum" sz="quarter" idx="5"/>
          </p:nvPr>
        </p:nvSpPr>
        <p:spPr>
          <a:noFill/>
        </p:spPr>
        <p:txBody>
          <a:bodyPr/>
          <a:lstStyle/>
          <a:p>
            <a:fld id="{CA64F64E-6ADA-494D-A298-A82E5B389C8F}" type="slidenum">
              <a:rPr lang="en-US"/>
              <a:pPr/>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a:ln/>
        </p:spPr>
      </p:sp>
      <p:sp>
        <p:nvSpPr>
          <p:cNvPr id="17410" name="Notes Placeholder 2"/>
          <p:cNvSpPr>
            <a:spLocks noGrp="1"/>
          </p:cNvSpPr>
          <p:nvPr>
            <p:ph type="body" idx="1"/>
          </p:nvPr>
        </p:nvSpPr>
        <p:spPr/>
        <p:txBody>
          <a:bodyPr/>
          <a:lstStyle/>
          <a:p>
            <a:endParaRPr lang="en-US" smtClean="0"/>
          </a:p>
        </p:txBody>
      </p:sp>
      <p:sp>
        <p:nvSpPr>
          <p:cNvPr id="17411" name="Slide Number Placeholder 3"/>
          <p:cNvSpPr>
            <a:spLocks noGrp="1"/>
          </p:cNvSpPr>
          <p:nvPr>
            <p:ph type="sldNum" sz="quarter" idx="5"/>
          </p:nvPr>
        </p:nvSpPr>
        <p:spPr>
          <a:noFill/>
        </p:spPr>
        <p:txBody>
          <a:bodyPr/>
          <a:lstStyle/>
          <a:p>
            <a:fld id="{4EE04EC4-F72F-4114-9985-072E3031C8AE}" type="slidenum">
              <a:rPr lang="en-US"/>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a:ln/>
        </p:spPr>
      </p:sp>
      <p:sp>
        <p:nvSpPr>
          <p:cNvPr id="19458" name="Notes Placeholder 2"/>
          <p:cNvSpPr>
            <a:spLocks noGrp="1"/>
          </p:cNvSpPr>
          <p:nvPr>
            <p:ph type="body" idx="1"/>
          </p:nvPr>
        </p:nvSpPr>
        <p:spPr/>
        <p:txBody>
          <a:bodyPr/>
          <a:lstStyle/>
          <a:p>
            <a:pPr marL="228600" indent="-228600">
              <a:buFontTx/>
              <a:buAutoNum type="arabicPeriod"/>
            </a:pPr>
            <a:r>
              <a:rPr lang="en-US" smtClean="0"/>
              <a:t>BitLocker.</a:t>
            </a:r>
          </a:p>
          <a:p>
            <a:pPr marL="228600" indent="-228600">
              <a:buFontTx/>
              <a:buAutoNum type="arabicPeriod"/>
            </a:pPr>
            <a:r>
              <a:rPr lang="en-US" smtClean="0"/>
              <a:t>No, you can either compress or encrypt, but not both.</a:t>
            </a:r>
          </a:p>
          <a:p>
            <a:pPr marL="228600" indent="-228600">
              <a:buFontTx/>
              <a:buAutoNum type="arabicPeriod"/>
            </a:pPr>
            <a:r>
              <a:rPr lang="en-US" smtClean="0"/>
              <a:t>The user password is used to protect the EFS key.</a:t>
            </a:r>
          </a:p>
        </p:txBody>
      </p:sp>
      <p:sp>
        <p:nvSpPr>
          <p:cNvPr id="19459" name="Slide Number Placeholder 3"/>
          <p:cNvSpPr>
            <a:spLocks noGrp="1"/>
          </p:cNvSpPr>
          <p:nvPr>
            <p:ph type="sldNum" sz="quarter" idx="5"/>
          </p:nvPr>
        </p:nvSpPr>
        <p:spPr>
          <a:noFill/>
        </p:spPr>
        <p:txBody>
          <a:bodyPr/>
          <a:lstStyle/>
          <a:p>
            <a:fld id="{B34F8D55-2058-46E0-BC42-565FF1900AD7}"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a:ln/>
        </p:spPr>
      </p:sp>
      <p:sp>
        <p:nvSpPr>
          <p:cNvPr id="21506" name="Notes Placeholder 2"/>
          <p:cNvSpPr>
            <a:spLocks noGrp="1"/>
          </p:cNvSpPr>
          <p:nvPr>
            <p:ph type="body" idx="1"/>
          </p:nvPr>
        </p:nvSpPr>
        <p:spPr/>
        <p:txBody>
          <a:bodyPr/>
          <a:lstStyle/>
          <a:p>
            <a:endParaRPr lang="en-US" smtClean="0"/>
          </a:p>
        </p:txBody>
      </p:sp>
      <p:sp>
        <p:nvSpPr>
          <p:cNvPr id="21507" name="Slide Number Placeholder 3"/>
          <p:cNvSpPr>
            <a:spLocks noGrp="1"/>
          </p:cNvSpPr>
          <p:nvPr>
            <p:ph type="sldNum" sz="quarter" idx="5"/>
          </p:nvPr>
        </p:nvSpPr>
        <p:spPr>
          <a:noFill/>
        </p:spPr>
        <p:txBody>
          <a:bodyPr/>
          <a:lstStyle/>
          <a:p>
            <a:fld id="{AC27C1BE-81D5-44F8-9782-96F29AB99001}"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noTextEdit="1"/>
          </p:cNvSpPr>
          <p:nvPr>
            <p:ph type="sldImg"/>
          </p:nvPr>
        </p:nvSpPr>
        <p:spPr>
          <a:ln/>
        </p:spPr>
      </p:sp>
      <p:sp>
        <p:nvSpPr>
          <p:cNvPr id="23554" name="Notes Placeholder 2"/>
          <p:cNvSpPr>
            <a:spLocks noGrp="1"/>
          </p:cNvSpPr>
          <p:nvPr>
            <p:ph type="body" idx="1"/>
          </p:nvPr>
        </p:nvSpPr>
        <p:spPr/>
        <p:txBody>
          <a:bodyPr/>
          <a:lstStyle/>
          <a:p>
            <a:endParaRPr lang="en-US" smtClean="0"/>
          </a:p>
        </p:txBody>
      </p:sp>
      <p:sp>
        <p:nvSpPr>
          <p:cNvPr id="23555" name="Slide Number Placeholder 3"/>
          <p:cNvSpPr>
            <a:spLocks noGrp="1"/>
          </p:cNvSpPr>
          <p:nvPr>
            <p:ph type="sldNum" sz="quarter" idx="5"/>
          </p:nvPr>
        </p:nvSpPr>
        <p:spPr>
          <a:noFill/>
        </p:spPr>
        <p:txBody>
          <a:bodyPr/>
          <a:lstStyle/>
          <a:p>
            <a:fld id="{D09480AA-2D7B-4B66-A4E1-785A1E9D010F}"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a:ln/>
        </p:spPr>
      </p:sp>
      <p:sp>
        <p:nvSpPr>
          <p:cNvPr id="25602" name="Notes Placeholder 2"/>
          <p:cNvSpPr>
            <a:spLocks noGrp="1"/>
          </p:cNvSpPr>
          <p:nvPr>
            <p:ph type="body" idx="1"/>
          </p:nvPr>
        </p:nvSpPr>
        <p:spPr/>
        <p:txBody>
          <a:bodyPr/>
          <a:lstStyle/>
          <a:p>
            <a:pPr marL="171450" indent="-171450">
              <a:buFontTx/>
              <a:buChar char="•"/>
            </a:pPr>
            <a:r>
              <a:rPr lang="en-US" smtClean="0"/>
              <a:t>The volume that contains the data to be encrypted must be formatted using NTFS. FAT32 does not support encryption.</a:t>
            </a:r>
          </a:p>
          <a:p>
            <a:pPr marL="171450" indent="-171450">
              <a:buFontTx/>
              <a:buChar char="•"/>
            </a:pPr>
            <a:r>
              <a:rPr lang="en-US" smtClean="0"/>
              <a:t>Once the file or folder is encrypted, the file name color will change to green.</a:t>
            </a:r>
          </a:p>
          <a:p>
            <a:pPr marL="171450" indent="-171450">
              <a:buFontTx/>
              <a:buChar char="•"/>
            </a:pPr>
            <a:r>
              <a:rPr lang="en-US" smtClean="0"/>
              <a:t>If a folder is encrypted, any file moved to that folder will be encrypted.</a:t>
            </a:r>
          </a:p>
          <a:p>
            <a:pPr marL="171450" indent="-171450">
              <a:buFontTx/>
              <a:buChar char="•"/>
            </a:pPr>
            <a:r>
              <a:rPr lang="en-US" smtClean="0"/>
              <a:t>Information regarding backing up an EFS certificate can be found here: </a:t>
            </a:r>
            <a:r>
              <a:rPr lang="en-US" i="1" smtClean="0"/>
              <a:t>http://windows.microsoft.com/en-US/windows-vista/Back-up-Encrypting-File-System-EFS-certificate.</a:t>
            </a:r>
          </a:p>
          <a:p>
            <a:pPr marL="171450" indent="-171450">
              <a:buFontTx/>
              <a:buChar char="•"/>
            </a:pPr>
            <a:endParaRPr lang="en-US" smtClean="0"/>
          </a:p>
        </p:txBody>
      </p:sp>
      <p:sp>
        <p:nvSpPr>
          <p:cNvPr id="25603" name="Slide Number Placeholder 3"/>
          <p:cNvSpPr>
            <a:spLocks noGrp="1"/>
          </p:cNvSpPr>
          <p:nvPr>
            <p:ph type="sldNum" sz="quarter" idx="5"/>
          </p:nvPr>
        </p:nvSpPr>
        <p:spPr>
          <a:noFill/>
        </p:spPr>
        <p:txBody>
          <a:bodyPr/>
          <a:lstStyle/>
          <a:p>
            <a:fld id="{E6577A3B-F1ED-44C0-89AC-125B46F4656B}"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27650" name="Notes Placeholder 2"/>
          <p:cNvSpPr>
            <a:spLocks noGrp="1"/>
          </p:cNvSpPr>
          <p:nvPr>
            <p:ph type="body" idx="1"/>
          </p:nvPr>
        </p:nvSpPr>
        <p:spPr/>
        <p:txBody>
          <a:bodyPr/>
          <a:lstStyle/>
          <a:p>
            <a:pPr marL="171450" indent="-171450">
              <a:buFontTx/>
              <a:buChar char="•"/>
            </a:pPr>
            <a:endParaRPr lang="en-US" smtClean="0"/>
          </a:p>
        </p:txBody>
      </p:sp>
      <p:sp>
        <p:nvSpPr>
          <p:cNvPr id="27651" name="Slide Number Placeholder 3"/>
          <p:cNvSpPr>
            <a:spLocks noGrp="1"/>
          </p:cNvSpPr>
          <p:nvPr>
            <p:ph type="sldNum" sz="quarter" idx="5"/>
          </p:nvPr>
        </p:nvSpPr>
        <p:spPr>
          <a:noFill/>
        </p:spPr>
        <p:txBody>
          <a:bodyPr/>
          <a:lstStyle/>
          <a:p>
            <a:fld id="{DA355273-639F-41AD-A2C8-87FD87D64782}"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a:ln/>
        </p:spPr>
      </p:sp>
      <p:sp>
        <p:nvSpPr>
          <p:cNvPr id="29698" name="Notes Placeholder 2"/>
          <p:cNvSpPr>
            <a:spLocks noGrp="1"/>
          </p:cNvSpPr>
          <p:nvPr>
            <p:ph type="body" idx="1"/>
          </p:nvPr>
        </p:nvSpPr>
        <p:spPr/>
        <p:txBody>
          <a:bodyPr/>
          <a:lstStyle/>
          <a:p>
            <a:endParaRPr lang="en-US" smtClean="0"/>
          </a:p>
        </p:txBody>
      </p:sp>
      <p:sp>
        <p:nvSpPr>
          <p:cNvPr id="29699" name="Slide Number Placeholder 3"/>
          <p:cNvSpPr>
            <a:spLocks noGrp="1"/>
          </p:cNvSpPr>
          <p:nvPr>
            <p:ph type="sldNum" sz="quarter" idx="5"/>
          </p:nvPr>
        </p:nvSpPr>
        <p:spPr>
          <a:noFill/>
        </p:spPr>
        <p:txBody>
          <a:bodyPr/>
          <a:lstStyle/>
          <a:p>
            <a:fld id="{2BFF6CC9-F061-452F-A6A2-28C347C3AC7A}"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a:ln/>
        </p:spPr>
      </p:sp>
      <p:sp>
        <p:nvSpPr>
          <p:cNvPr id="31746" name="Notes Placeholder 2"/>
          <p:cNvSpPr>
            <a:spLocks noGrp="1"/>
          </p:cNvSpPr>
          <p:nvPr>
            <p:ph type="body" idx="1"/>
          </p:nvPr>
        </p:nvSpPr>
        <p:spPr/>
        <p:txBody>
          <a:bodyPr/>
          <a:lstStyle/>
          <a:p>
            <a:r>
              <a:rPr lang="en-US" smtClean="0"/>
              <a:t/>
            </a:r>
            <a:br>
              <a:rPr lang="en-US" smtClean="0"/>
            </a:br>
            <a:r>
              <a:rPr lang="en-US" smtClean="0"/>
              <a:t>I</a:t>
            </a:r>
          </a:p>
        </p:txBody>
      </p:sp>
      <p:sp>
        <p:nvSpPr>
          <p:cNvPr id="31747" name="Slide Number Placeholder 3"/>
          <p:cNvSpPr>
            <a:spLocks noGrp="1"/>
          </p:cNvSpPr>
          <p:nvPr>
            <p:ph type="sldNum" sz="quarter" idx="5"/>
          </p:nvPr>
        </p:nvSpPr>
        <p:spPr>
          <a:noFill/>
        </p:spPr>
        <p:txBody>
          <a:bodyPr/>
          <a:lstStyle/>
          <a:p>
            <a:fld id="{03E3C857-3505-4454-B506-DFBB3F3B81DC}"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31459" name="Rectangle 3"/>
          <p:cNvSpPr>
            <a:spLocks noGrp="1" noChangeArrowheads="1"/>
          </p:cNvSpPr>
          <p:nvPr>
            <p:ph type="ctrTitle"/>
          </p:nvPr>
        </p:nvSpPr>
        <p:spPr>
          <a:xfrm>
            <a:off x="635000" y="1587500"/>
            <a:ext cx="8301038" cy="749300"/>
          </a:xfrm>
          <a:prstGeom prst="rect">
            <a:avLst/>
          </a:prstGeom>
        </p:spPr>
        <p:txBody>
          <a:bodyPr/>
          <a:lstStyle>
            <a:lvl1pPr algn="l">
              <a:lnSpc>
                <a:spcPct val="90000"/>
              </a:lnSpc>
              <a:spcBef>
                <a:spcPct val="40000"/>
              </a:spcBef>
              <a:defRPr sz="2700" b="0" i="0">
                <a:latin typeface="Times New Roman" pitchFamily="18" charset="0"/>
                <a:cs typeface="Times New Roman" pitchFamily="18" charset="0"/>
              </a:defRPr>
            </a:lvl1pPr>
          </a:lstStyle>
          <a:p>
            <a:r>
              <a:rPr lang="en-US" dirty="0"/>
              <a:t>Click to edit Master title style</a:t>
            </a:r>
          </a:p>
        </p:txBody>
      </p:sp>
      <p:sp>
        <p:nvSpPr>
          <p:cNvPr id="531460" name="Rectangle 4"/>
          <p:cNvSpPr>
            <a:spLocks noGrp="1" noChangeArrowheads="1"/>
          </p:cNvSpPr>
          <p:nvPr>
            <p:ph type="subTitle" sz="quarter" idx="1"/>
          </p:nvPr>
        </p:nvSpPr>
        <p:spPr>
          <a:xfrm>
            <a:off x="635000" y="2349500"/>
            <a:ext cx="8301038" cy="3289300"/>
          </a:xfrm>
          <a:prstGeom prst="rect">
            <a:avLst/>
          </a:prstGeom>
        </p:spPr>
        <p:txBody>
          <a:bodyPr lIns="91440" tIns="45720" rIns="91440" bIns="45720"/>
          <a:lstStyle>
            <a:lvl1pPr marL="0" indent="0" algn="l">
              <a:buFont typeface="Wingdings" pitchFamily="2" charset="2"/>
              <a:buNone/>
              <a:defRPr sz="2000" b="0" i="0">
                <a:latin typeface="Times New Roman" pitchFamily="18" charset="0"/>
                <a:cs typeface="Times New Roman" pitchFamily="18" charset="0"/>
              </a:defRPr>
            </a:lvl1pPr>
          </a:lstStyle>
          <a:p>
            <a:r>
              <a:rPr lang="en-US" dirty="0"/>
              <a:t>Click to edit Master subtitle </a:t>
            </a:r>
            <a:r>
              <a:rPr lang="en-US" dirty="0" smtClean="0"/>
              <a:t>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49338" y="1476375"/>
            <a:ext cx="7027862" cy="46656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0163" y="0"/>
            <a:ext cx="1849437" cy="6142038"/>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0263" y="0"/>
            <a:ext cx="5397500" cy="614203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20700" y="1476375"/>
            <a:ext cx="7556500" cy="4665663"/>
          </a:xfrm>
          <a:prstGeom prst="rect">
            <a:avLst/>
          </a:prstGeom>
        </p:spPr>
        <p:txBody>
          <a:bodyPr/>
          <a:lstStyle>
            <a:lvl1pPr marL="502920" marR="0" indent="-228600" algn="l" defTabSz="914400" rtl="0" eaLnBrk="0" fontAlgn="base" latinLnBrk="0" hangingPunct="0">
              <a:lnSpc>
                <a:spcPct val="90000"/>
              </a:lnSpc>
              <a:spcBef>
                <a:spcPct val="40000"/>
              </a:spcBef>
              <a:spcAft>
                <a:spcPct val="0"/>
              </a:spcAft>
              <a:buClrTx/>
              <a:buSzPct val="70000"/>
              <a:buFont typeface="Wingdings" charset="2"/>
              <a:buChar char="§"/>
              <a:tabLst/>
              <a:defRPr sz="2400">
                <a:latin typeface="Times New Roman" pitchFamily="18" charset="0"/>
                <a:cs typeface="Times New Roman" pitchFamily="18" charset="0"/>
              </a:defRPr>
            </a:lvl1pPr>
            <a:lvl2pPr>
              <a:defRPr>
                <a:latin typeface="Times New Roman" pitchFamily="18" charset="0"/>
                <a:cs typeface="Times New Roman" pitchFamily="18" charset="0"/>
              </a:defRPr>
            </a:lvl2pPr>
            <a:lvl3pPr>
              <a:defRPr>
                <a:latin typeface="Times New Roman" pitchFamily="18" charset="0"/>
                <a:cs typeface="Times New Roman" pitchFamily="18" charset="0"/>
              </a:defRPr>
            </a:lvl3pPr>
            <a:lvl4pPr>
              <a:defRPr>
                <a:latin typeface="Times New Roman" pitchFamily="18" charset="0"/>
                <a:cs typeface="Times New Roman" pitchFamily="18" charset="0"/>
              </a:defRPr>
            </a:lvl4pPr>
            <a:lvl5pPr>
              <a:defRPr>
                <a:latin typeface="Times New Roman" pitchFamily="18" charset="0"/>
                <a:cs typeface="Times New Roman" pitchFamily="18" charset="0"/>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1049338" y="1476375"/>
            <a:ext cx="3436937" cy="466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8675" y="1476375"/>
            <a:ext cx="3438525" cy="466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5" descr="Untitled-no logo.psd"/>
          <p:cNvPicPr>
            <a:picLocks noChangeAspect="1"/>
          </p:cNvPicPr>
          <p:nvPr userDrawn="1"/>
        </p:nvPicPr>
        <p:blipFill>
          <a:blip r:embed="rId13"/>
          <a:srcRect/>
          <a:stretch>
            <a:fillRect/>
          </a:stretch>
        </p:blipFill>
        <p:spPr bwMode="auto">
          <a:xfrm>
            <a:off x="0" y="-44450"/>
            <a:ext cx="9144000" cy="6902450"/>
          </a:xfrm>
          <a:prstGeom prst="rect">
            <a:avLst/>
          </a:prstGeom>
          <a:noFill/>
          <a:ln w="9525">
            <a:noFill/>
            <a:miter lim="800000"/>
            <a:headEnd/>
            <a:tailEnd/>
          </a:ln>
        </p:spPr>
      </p:pic>
      <p:sp>
        <p:nvSpPr>
          <p:cNvPr id="10" name="Rounded Rectangle 9"/>
          <p:cNvSpPr/>
          <p:nvPr userDrawn="1"/>
        </p:nvSpPr>
        <p:spPr bwMode="auto">
          <a:xfrm>
            <a:off x="444500" y="523875"/>
            <a:ext cx="1427163" cy="234950"/>
          </a:xfrm>
          <a:prstGeom prst="roundRect">
            <a:avLst/>
          </a:prstGeom>
          <a:solidFill>
            <a:srgbClr val="E4B12E"/>
          </a:solidFill>
          <a:ln w="9525" cap="flat" cmpd="sng" algn="ctr">
            <a:noFill/>
            <a:prstDash val="solid"/>
            <a:round/>
            <a:headEnd type="none" w="med" len="med"/>
            <a:tailEnd type="none" w="med" len="med"/>
          </a:ln>
          <a:effectLst/>
        </p:spPr>
        <p:txBody>
          <a:bodyPr wrap="none" anchor="ctr"/>
          <a:lstStyle/>
          <a:p>
            <a:pPr algn="ctr" eaLnBrk="0" hangingPunct="0">
              <a:defRPr/>
            </a:pPr>
            <a:endParaRPr lang="en-US">
              <a:cs typeface="+mn-cs"/>
            </a:endParaRPr>
          </a:p>
        </p:txBody>
      </p:sp>
      <p:sp>
        <p:nvSpPr>
          <p:cNvPr id="7" name="TextBox 6"/>
          <p:cNvSpPr txBox="1"/>
          <p:nvPr userDrawn="1"/>
        </p:nvSpPr>
        <p:spPr>
          <a:xfrm>
            <a:off x="360363" y="803275"/>
            <a:ext cx="5618162" cy="369888"/>
          </a:xfrm>
          <a:prstGeom prst="rect">
            <a:avLst/>
          </a:prstGeom>
          <a:noFill/>
        </p:spPr>
        <p:txBody>
          <a:bodyPr>
            <a:spAutoFit/>
          </a:bodyPr>
          <a:lstStyle/>
          <a:p>
            <a:pPr eaLnBrk="0" hangingPunct="0">
              <a:defRPr/>
            </a:pPr>
            <a:r>
              <a:rPr lang="en-US" b="0" dirty="0">
                <a:solidFill>
                  <a:schemeClr val="bg1"/>
                </a:solidFill>
                <a:latin typeface="Times New Roman" pitchFamily="18" charset="0"/>
                <a:cs typeface="Times New Roman" pitchFamily="18" charset="0"/>
              </a:rPr>
              <a:t>10753 Windows Operating System Fundamentals</a:t>
            </a:r>
          </a:p>
        </p:txBody>
      </p:sp>
      <p:sp>
        <p:nvSpPr>
          <p:cNvPr id="8" name="Rectangle 2"/>
          <p:cNvSpPr txBox="1">
            <a:spLocks noChangeArrowheads="1"/>
          </p:cNvSpPr>
          <p:nvPr userDrawn="1"/>
        </p:nvSpPr>
        <p:spPr bwMode="auto">
          <a:xfrm>
            <a:off x="474663" y="398463"/>
            <a:ext cx="1335087" cy="488950"/>
          </a:xfrm>
          <a:prstGeom prst="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lIns="90488" tIns="44450" rIns="90488" bIns="44450" anchor="ctr"/>
          <a:lstStyle/>
          <a:p>
            <a:pPr algn="dist" eaLnBrk="0" hangingPunct="0">
              <a:lnSpc>
                <a:spcPct val="90000"/>
              </a:lnSpc>
              <a:spcBef>
                <a:spcPts val="17400"/>
              </a:spcBef>
              <a:buClr>
                <a:srgbClr val="DC0081"/>
              </a:buClr>
              <a:buFont typeface="Wingdings" pitchFamily="2" charset="2"/>
              <a:buNone/>
              <a:defRPr/>
            </a:pPr>
            <a:r>
              <a:rPr lang="en-US" sz="1100" kern="0" dirty="0">
                <a:solidFill>
                  <a:schemeClr val="bg1"/>
                </a:solidFill>
                <a:effectLst>
                  <a:outerShdw blurRad="50800" dist="38100" dir="2700000" algn="tl" rotWithShape="0">
                    <a:srgbClr val="000000">
                      <a:alpha val="23000"/>
                    </a:srgbClr>
                  </a:outerShdw>
                </a:effectLst>
                <a:latin typeface="Times New Roman" pitchFamily="18" charset="0"/>
                <a:ea typeface="+mj-ea"/>
                <a:cs typeface="Times New Roman" pitchFamily="18" charset="0"/>
              </a:rPr>
              <a:t>LESSON 4.2</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mj-lt"/>
          <a:ea typeface="+mj-ea"/>
          <a:cs typeface="+mj-cs"/>
        </a:defRPr>
      </a:lvl1pPr>
      <a:lvl2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2pPr>
      <a:lvl3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3pPr>
      <a:lvl4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4pPr>
      <a:lvl5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5pPr>
      <a:lvl6pPr marL="4572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6pPr>
      <a:lvl7pPr marL="9144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7pPr>
      <a:lvl8pPr marL="13716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8pPr>
      <a:lvl9pPr marL="18288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9pPr>
    </p:titleStyle>
    <p:bodyStyle>
      <a:lvl1pPr marL="228600" indent="-228600" algn="l" rtl="0" eaLnBrk="0" fontAlgn="base" hangingPunct="0">
        <a:lnSpc>
          <a:spcPct val="90000"/>
        </a:lnSpc>
        <a:spcBef>
          <a:spcPct val="40000"/>
        </a:spcBef>
        <a:spcAft>
          <a:spcPct val="0"/>
        </a:spcAft>
        <a:buClr>
          <a:srgbClr val="8DACD0"/>
        </a:buClr>
        <a:buSzPct val="70000"/>
        <a:buFont typeface="Wingdings" pitchFamily="2" charset="2"/>
        <a:buBlip>
          <a:blip r:embed="rId14"/>
        </a:buBlip>
        <a:defRPr sz="2400" b="1">
          <a:solidFill>
            <a:schemeClr val="tx1"/>
          </a:solidFill>
          <a:latin typeface="+mn-lt"/>
          <a:ea typeface="+mn-ea"/>
          <a:cs typeface="+mn-cs"/>
        </a:defRPr>
      </a:lvl1pPr>
      <a:lvl2pPr marL="631825" indent="-174625" algn="l" rtl="0" eaLnBrk="0" fontAlgn="base" hangingPunct="0">
        <a:lnSpc>
          <a:spcPct val="90000"/>
        </a:lnSpc>
        <a:spcBef>
          <a:spcPct val="40000"/>
        </a:spcBef>
        <a:spcAft>
          <a:spcPct val="0"/>
        </a:spcAft>
        <a:buClr>
          <a:srgbClr val="8DACD0"/>
        </a:buClr>
        <a:buFont typeface="Wingdings" pitchFamily="2" charset="2"/>
        <a:buChar char=""/>
        <a:defRPr sz="2400">
          <a:solidFill>
            <a:schemeClr val="tx1"/>
          </a:solidFill>
          <a:latin typeface="+mn-lt"/>
        </a:defRPr>
      </a:lvl2pPr>
      <a:lvl3pPr marL="860425" indent="-6350" algn="l" rtl="0" eaLnBrk="0" fontAlgn="base" hangingPunct="0">
        <a:lnSpc>
          <a:spcPct val="90000"/>
        </a:lnSpc>
        <a:spcBef>
          <a:spcPct val="40000"/>
        </a:spcBef>
        <a:spcAft>
          <a:spcPct val="0"/>
        </a:spcAft>
        <a:defRPr sz="2000">
          <a:solidFill>
            <a:schemeClr val="tx1"/>
          </a:solidFill>
          <a:latin typeface="+mn-lt"/>
        </a:defRPr>
      </a:lvl3pPr>
      <a:lvl4pPr marL="1089025" indent="282575" algn="l" rtl="0" eaLnBrk="0" fontAlgn="base" hangingPunct="0">
        <a:lnSpc>
          <a:spcPct val="90000"/>
        </a:lnSpc>
        <a:spcBef>
          <a:spcPct val="40000"/>
        </a:spcBef>
        <a:spcAft>
          <a:spcPct val="0"/>
        </a:spcAft>
        <a:defRPr sz="2000">
          <a:solidFill>
            <a:schemeClr val="tx1"/>
          </a:solidFill>
          <a:latin typeface="+mn-lt"/>
        </a:defRPr>
      </a:lvl4pPr>
      <a:lvl5pPr marL="1312863" indent="-1588" algn="l" rtl="0" eaLnBrk="0" fontAlgn="base" hangingPunct="0">
        <a:lnSpc>
          <a:spcPct val="90000"/>
        </a:lnSpc>
        <a:spcBef>
          <a:spcPct val="40000"/>
        </a:spcBef>
        <a:spcAft>
          <a:spcPct val="0"/>
        </a:spcAft>
        <a:defRPr sz="2000">
          <a:solidFill>
            <a:schemeClr val="tx1"/>
          </a:solidFill>
          <a:latin typeface="+mn-lt"/>
        </a:defRPr>
      </a:lvl5pPr>
      <a:lvl6pPr marL="1770063" indent="-1588" algn="l" rtl="0" eaLnBrk="0" fontAlgn="base" hangingPunct="0">
        <a:lnSpc>
          <a:spcPct val="90000"/>
        </a:lnSpc>
        <a:spcBef>
          <a:spcPct val="40000"/>
        </a:spcBef>
        <a:spcAft>
          <a:spcPct val="0"/>
        </a:spcAft>
        <a:defRPr sz="2000">
          <a:solidFill>
            <a:schemeClr val="tx1"/>
          </a:solidFill>
          <a:latin typeface="+mn-lt"/>
        </a:defRPr>
      </a:lvl6pPr>
      <a:lvl7pPr marL="2227263" indent="-1588" algn="l" rtl="0" eaLnBrk="0" fontAlgn="base" hangingPunct="0">
        <a:lnSpc>
          <a:spcPct val="90000"/>
        </a:lnSpc>
        <a:spcBef>
          <a:spcPct val="40000"/>
        </a:spcBef>
        <a:spcAft>
          <a:spcPct val="0"/>
        </a:spcAft>
        <a:defRPr sz="2000">
          <a:solidFill>
            <a:schemeClr val="tx1"/>
          </a:solidFill>
          <a:latin typeface="+mn-lt"/>
        </a:defRPr>
      </a:lvl7pPr>
      <a:lvl8pPr marL="2684463" indent="-1588" algn="l" rtl="0" eaLnBrk="0" fontAlgn="base" hangingPunct="0">
        <a:lnSpc>
          <a:spcPct val="90000"/>
        </a:lnSpc>
        <a:spcBef>
          <a:spcPct val="40000"/>
        </a:spcBef>
        <a:spcAft>
          <a:spcPct val="0"/>
        </a:spcAft>
        <a:defRPr sz="2000">
          <a:solidFill>
            <a:schemeClr val="tx1"/>
          </a:solidFill>
          <a:latin typeface="+mn-lt"/>
        </a:defRPr>
      </a:lvl8pPr>
      <a:lvl9pPr marL="3141663" indent="-1588" algn="l" rtl="0" eaLnBrk="0" fontAlgn="base" hangingPunct="0">
        <a:lnSpc>
          <a:spcPct val="90000"/>
        </a:lnSpc>
        <a:spcBef>
          <a:spcPct val="40000"/>
        </a:spcBef>
        <a:spcAft>
          <a:spcPct val="0"/>
        </a:spcAft>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337" name="Picture 2" descr="Untitled-panel.psd"/>
          <p:cNvPicPr>
            <a:picLocks noChangeAspect="1"/>
          </p:cNvPicPr>
          <p:nvPr/>
        </p:nvPicPr>
        <p:blipFill>
          <a:blip r:embed="rId3"/>
          <a:srcRect/>
          <a:stretch>
            <a:fillRect/>
          </a:stretch>
        </p:blipFill>
        <p:spPr bwMode="auto">
          <a:xfrm>
            <a:off x="0" y="-6350"/>
            <a:ext cx="9144000" cy="6864350"/>
          </a:xfrm>
          <a:prstGeom prst="rect">
            <a:avLst/>
          </a:prstGeom>
          <a:noFill/>
          <a:ln w="9525">
            <a:noFill/>
            <a:miter lim="800000"/>
            <a:headEnd/>
            <a:tailEnd/>
          </a:ln>
        </p:spPr>
      </p:pic>
      <p:sp>
        <p:nvSpPr>
          <p:cNvPr id="2050" name="Rectangle 2"/>
          <p:cNvSpPr>
            <a:spLocks noGrp="1" noChangeArrowheads="1"/>
          </p:cNvSpPr>
          <p:nvPr>
            <p:ph type="title" idx="4294967295"/>
          </p:nvPr>
        </p:nvSpPr>
        <p:spPr>
          <a:xfrm>
            <a:off x="373063" y="2325688"/>
            <a:ext cx="7686675" cy="215582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lIns="90488" tIns="44450" rIns="90488" bIns="44450"/>
          <a:lstStyle/>
          <a:p>
            <a:pPr>
              <a:lnSpc>
                <a:spcPct val="90000"/>
              </a:lnSpc>
              <a:defRPr/>
            </a:pPr>
            <a:r>
              <a:rPr lang="en-US" sz="5400" b="0" dirty="0" smtClean="0">
                <a:solidFill>
                  <a:schemeClr val="bg1"/>
                </a:solidFill>
                <a:effectLst>
                  <a:outerShdw blurRad="50800" dist="38100" dir="2700000" algn="tl" rotWithShape="0">
                    <a:srgbClr val="000000">
                      <a:alpha val="43000"/>
                    </a:srgbClr>
                  </a:outerShdw>
                </a:effectLst>
                <a:latin typeface="Times New Roman" pitchFamily="18" charset="0"/>
                <a:cs typeface="Times New Roman" pitchFamily="18" charset="0"/>
              </a:rPr>
              <a:t>Understand Encryption</a:t>
            </a:r>
          </a:p>
        </p:txBody>
      </p:sp>
      <p:sp>
        <p:nvSpPr>
          <p:cNvPr id="14339" name="Rounded Rectangle 6"/>
          <p:cNvSpPr>
            <a:spLocks noChangeArrowheads="1"/>
          </p:cNvSpPr>
          <p:nvPr/>
        </p:nvSpPr>
        <p:spPr bwMode="auto">
          <a:xfrm>
            <a:off x="444500" y="523875"/>
            <a:ext cx="1427163" cy="234950"/>
          </a:xfrm>
          <a:prstGeom prst="roundRect">
            <a:avLst>
              <a:gd name="adj" fmla="val 16667"/>
            </a:avLst>
          </a:prstGeom>
          <a:solidFill>
            <a:srgbClr val="E4B12E"/>
          </a:solidFill>
          <a:ln w="9525" algn="ctr">
            <a:noFill/>
            <a:round/>
            <a:headEnd/>
            <a:tailEnd/>
          </a:ln>
        </p:spPr>
        <p:txBody>
          <a:bodyPr wrap="none" anchor="ctr"/>
          <a:lstStyle/>
          <a:p>
            <a:pPr algn="ctr" eaLnBrk="0" hangingPunct="0"/>
            <a:endParaRPr lang="en-US"/>
          </a:p>
        </p:txBody>
      </p:sp>
      <p:sp>
        <p:nvSpPr>
          <p:cNvPr id="14340" name="TextBox 10"/>
          <p:cNvSpPr txBox="1">
            <a:spLocks noChangeArrowheads="1"/>
          </p:cNvSpPr>
          <p:nvPr/>
        </p:nvSpPr>
        <p:spPr bwMode="auto">
          <a:xfrm>
            <a:off x="373063" y="803275"/>
            <a:ext cx="5618162" cy="369888"/>
          </a:xfrm>
          <a:prstGeom prst="rect">
            <a:avLst/>
          </a:prstGeom>
          <a:noFill/>
          <a:ln w="9525">
            <a:noFill/>
            <a:miter lim="800000"/>
            <a:headEnd/>
            <a:tailEnd/>
          </a:ln>
        </p:spPr>
        <p:txBody>
          <a:bodyPr>
            <a:spAutoFit/>
          </a:bodyPr>
          <a:lstStyle/>
          <a:p>
            <a:pPr eaLnBrk="0" hangingPunct="0"/>
            <a:r>
              <a:rPr lang="en-US" b="0">
                <a:solidFill>
                  <a:schemeClr val="bg1"/>
                </a:solidFill>
                <a:latin typeface="Times New Roman" pitchFamily="18" charset="0"/>
                <a:cs typeface="Times New Roman" pitchFamily="18" charset="0"/>
              </a:rPr>
              <a:t>10753 Windows Operating System Fundamentals</a:t>
            </a:r>
          </a:p>
        </p:txBody>
      </p:sp>
      <p:sp>
        <p:nvSpPr>
          <p:cNvPr id="12" name="Rectangle 2"/>
          <p:cNvSpPr txBox="1">
            <a:spLocks noChangeArrowheads="1"/>
          </p:cNvSpPr>
          <p:nvPr/>
        </p:nvSpPr>
        <p:spPr bwMode="auto">
          <a:xfrm>
            <a:off x="474663" y="398463"/>
            <a:ext cx="1335087" cy="488950"/>
          </a:xfrm>
          <a:prstGeom prst="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lIns="90488" tIns="44450" rIns="90488" bIns="44450" anchor="ctr"/>
          <a:lstStyle/>
          <a:p>
            <a:pPr algn="dist" eaLnBrk="0" hangingPunct="0">
              <a:lnSpc>
                <a:spcPct val="90000"/>
              </a:lnSpc>
              <a:spcBef>
                <a:spcPts val="17400"/>
              </a:spcBef>
              <a:buClr>
                <a:srgbClr val="DC0081"/>
              </a:buClr>
              <a:buFont typeface="Wingdings" pitchFamily="2" charset="2"/>
              <a:buNone/>
              <a:defRPr/>
            </a:pPr>
            <a:r>
              <a:rPr lang="en-US" sz="1100" kern="0" dirty="0">
                <a:solidFill>
                  <a:schemeClr val="bg1"/>
                </a:solidFill>
                <a:effectLst>
                  <a:outerShdw blurRad="50800" dist="38100" dir="2700000" algn="tl" rotWithShape="0">
                    <a:srgbClr val="000000">
                      <a:alpha val="23000"/>
                    </a:srgbClr>
                  </a:outerShdw>
                </a:effectLst>
                <a:latin typeface="Times New Roman" pitchFamily="18" charset="0"/>
                <a:ea typeface="+mj-ea"/>
                <a:cs typeface="Times New Roman" pitchFamily="18" charset="0"/>
              </a:rPr>
              <a:t>LESSON 4.3</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3"/>
          <p:cNvSpPr>
            <a:spLocks noGrp="1" noChangeArrowheads="1"/>
          </p:cNvSpPr>
          <p:nvPr>
            <p:ph type="body" idx="1"/>
          </p:nvPr>
        </p:nvSpPr>
        <p:spPr bwMode="auto">
          <a:xfrm>
            <a:off x="546100" y="1535113"/>
            <a:ext cx="8107363"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File and Folder Compression</a:t>
            </a:r>
          </a:p>
          <a:p>
            <a:pPr marL="457200" indent="-457200">
              <a:buFont typeface="Wingdings" pitchFamily="2" charset="2"/>
              <a:buNone/>
            </a:pPr>
            <a:endParaRPr lang="en-US" sz="2000" smtClean="0"/>
          </a:p>
          <a:p>
            <a:pPr marL="457200" indent="-457200">
              <a:buFont typeface="Wingdings" pitchFamily="2" charset="2"/>
              <a:buChar char="§"/>
            </a:pPr>
            <a:r>
              <a:rPr lang="en-US" sz="2000" b="0" smtClean="0"/>
              <a:t>File compression on an operating system can be used to conserve disk space; however, it also can degrade your system’s performance.</a:t>
            </a:r>
          </a:p>
          <a:p>
            <a:pPr marL="914400" lvl="1" indent="-342900">
              <a:buClr>
                <a:schemeClr val="tx1"/>
              </a:buClr>
              <a:buSzPct val="70000"/>
              <a:buFontTx/>
              <a:buChar char="o"/>
            </a:pPr>
            <a:r>
              <a:rPr lang="en-US" sz="1800" smtClean="0"/>
              <a:t>For instance, when you move a compressed file to a different folder, the system decompresses the file, moves the file to the new location, and then compresses it again. This happens both locally and across the network.</a:t>
            </a:r>
          </a:p>
          <a:p>
            <a:pPr marL="457200" indent="-457200">
              <a:buFont typeface="Wingdings" pitchFamily="2" charset="2"/>
              <a:buChar char="§"/>
            </a:pPr>
            <a:r>
              <a:rPr lang="en-US" sz="2000" b="0" smtClean="0"/>
              <a:t>Windows also supports compressing individual files as compressed (zipped) folders.</a:t>
            </a:r>
          </a:p>
          <a:p>
            <a:pPr marL="914400" lvl="1" indent="-342900">
              <a:buClr>
                <a:schemeClr val="tx1"/>
              </a:buClr>
              <a:buSzPct val="70000"/>
              <a:buFontTx/>
              <a:buChar char="o"/>
            </a:pPr>
            <a:r>
              <a:rPr lang="en-US" sz="1800" smtClean="0"/>
              <a:t>All files and folders are compressed into a single file with the .zip extension.</a:t>
            </a:r>
          </a:p>
          <a:p>
            <a:pPr marL="914400" lvl="1" indent="-342900"/>
            <a:endParaRPr lang="en-US" sz="1800" smtClean="0"/>
          </a:p>
          <a:p>
            <a:pPr marL="914400" lvl="1" indent="-342900"/>
            <a:endParaRPr lang="en-US" sz="1800" smtClean="0"/>
          </a:p>
          <a:p>
            <a:pPr marL="457200" indent="-457200">
              <a:buFont typeface="Arial Narrow" pitchFamily="34" charset="0"/>
              <a:buAutoNum type="arabicPeriod"/>
            </a:pPr>
            <a:endParaRPr lang="en-US" sz="1800" b="0" smtClean="0"/>
          </a:p>
          <a:p>
            <a:pPr marL="457200" indent="-457200">
              <a:buFont typeface="Arial Narrow" pitchFamily="34" charset="0"/>
              <a:buAutoNum type="arabicPeriod"/>
            </a:pPr>
            <a:endParaRPr lang="en-US" sz="1800" b="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389938"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File and Folder Compression (continued)</a:t>
            </a:r>
          </a:p>
          <a:p>
            <a:pPr marL="274320" indent="0">
              <a:buFont typeface="Wingdings" charset="2"/>
              <a:buNone/>
              <a:defRPr/>
            </a:pPr>
            <a:r>
              <a:rPr lang="en-US" sz="2000" dirty="0" smtClean="0"/>
              <a:t>Compress a file or folder</a:t>
            </a:r>
          </a:p>
          <a:p>
            <a:pPr marL="617220" indent="-342900">
              <a:buFont typeface="+mj-lt"/>
              <a:buAutoNum type="arabicPeriod"/>
              <a:defRPr/>
            </a:pPr>
            <a:r>
              <a:rPr lang="en-US" sz="2000" b="0" dirty="0" smtClean="0"/>
              <a:t>Right-click the folder or file to compress and select Properties.</a:t>
            </a:r>
          </a:p>
          <a:p>
            <a:pPr marL="617220" indent="-342900">
              <a:buFont typeface="+mj-lt"/>
              <a:buAutoNum type="arabicPeriod"/>
              <a:defRPr/>
            </a:pPr>
            <a:r>
              <a:rPr lang="en-US" sz="2000" b="0" dirty="0" smtClean="0"/>
              <a:t>Click the General tab and then click Advanced.</a:t>
            </a:r>
          </a:p>
          <a:p>
            <a:pPr marL="617220" indent="-342900">
              <a:buFont typeface="+mj-lt"/>
              <a:buAutoNum type="arabicPeriod"/>
              <a:defRPr/>
            </a:pPr>
            <a:r>
              <a:rPr lang="en-US" sz="2000" b="0" dirty="0" smtClean="0"/>
              <a:t>Select Compress Contents To Save Disk Space check box and click OK.</a:t>
            </a:r>
          </a:p>
          <a:p>
            <a:pPr marL="0" indent="0">
              <a:buFont typeface="Wingdings" charset="2"/>
              <a:buNone/>
              <a:defRPr/>
            </a:pPr>
            <a:endParaRPr lang="en-US" sz="1800" b="0" dirty="0" smtClean="0"/>
          </a:p>
          <a:p>
            <a:pPr marL="457200" indent="-457200">
              <a:buFont typeface="Wingdings" pitchFamily="2" charset="2"/>
              <a:buChar char="§"/>
              <a:defRPr/>
            </a:pPr>
            <a:endParaRPr lang="en-US" sz="1800" b="0" dirty="0" smtClean="0"/>
          </a:p>
          <a:p>
            <a:pPr marL="0" indent="0">
              <a:buFont typeface="Wingdings" charset="2"/>
              <a:buNone/>
              <a:defRPr/>
            </a:pPr>
            <a:endParaRPr lang="en-US" sz="1800" b="0" dirty="0" smtClean="0"/>
          </a:p>
        </p:txBody>
      </p:sp>
      <p:pic>
        <p:nvPicPr>
          <p:cNvPr id="34818" name="Picture 2"/>
          <p:cNvPicPr>
            <a:picLocks noChangeAspect="1"/>
          </p:cNvPicPr>
          <p:nvPr/>
        </p:nvPicPr>
        <p:blipFill>
          <a:blip r:embed="rId3"/>
          <a:srcRect/>
          <a:stretch>
            <a:fillRect/>
          </a:stretch>
        </p:blipFill>
        <p:spPr bwMode="auto">
          <a:xfrm>
            <a:off x="3024188" y="3738563"/>
            <a:ext cx="2992437" cy="2616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389938"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File and Folder Compression (continued)</a:t>
            </a:r>
          </a:p>
          <a:p>
            <a:pPr marL="274320" indent="0">
              <a:buFont typeface="Wingdings" charset="2"/>
              <a:buNone/>
              <a:defRPr/>
            </a:pPr>
            <a:r>
              <a:rPr lang="en-US" sz="2000" dirty="0" smtClean="0"/>
              <a:t>Compressing a file or folder to a zipped folder</a:t>
            </a:r>
          </a:p>
          <a:p>
            <a:pPr marL="617220" indent="-342900">
              <a:buFont typeface="+mj-lt"/>
              <a:buAutoNum type="arabicPeriod"/>
              <a:defRPr/>
            </a:pPr>
            <a:r>
              <a:rPr lang="en-US" sz="2000" b="0" dirty="0" smtClean="0"/>
              <a:t>Right-click the folder or file to compress, select Send To, and choose Compressed (Zipped) Folder.</a:t>
            </a:r>
          </a:p>
          <a:p>
            <a:pPr marL="0" indent="0">
              <a:buFont typeface="Wingdings" charset="2"/>
              <a:buNone/>
              <a:defRPr/>
            </a:pPr>
            <a:endParaRPr lang="en-US" sz="1800" b="0" dirty="0" smtClean="0"/>
          </a:p>
          <a:p>
            <a:pPr marL="457200" indent="-457200">
              <a:buFont typeface="Wingdings" pitchFamily="2" charset="2"/>
              <a:buChar char="§"/>
              <a:defRPr/>
            </a:pPr>
            <a:endParaRPr lang="en-US" sz="1800" b="0" dirty="0" smtClean="0"/>
          </a:p>
          <a:p>
            <a:pPr marL="0" indent="0">
              <a:buFont typeface="Wingdings" charset="2"/>
              <a:buNone/>
              <a:defRPr/>
            </a:pPr>
            <a:endParaRPr lang="en-US" sz="1800" b="0" dirty="0" smtClean="0"/>
          </a:p>
        </p:txBody>
      </p:sp>
      <p:pic>
        <p:nvPicPr>
          <p:cNvPr id="36866" name="Picture 1"/>
          <p:cNvPicPr>
            <a:picLocks noChangeAspect="1"/>
          </p:cNvPicPr>
          <p:nvPr/>
        </p:nvPicPr>
        <p:blipFill>
          <a:blip r:embed="rId3"/>
          <a:srcRect/>
          <a:stretch>
            <a:fillRect/>
          </a:stretch>
        </p:blipFill>
        <p:spPr bwMode="auto">
          <a:xfrm>
            <a:off x="2595563" y="3208338"/>
            <a:ext cx="3975100" cy="31130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Content Placeholder 1"/>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Lesson Review</a:t>
            </a:r>
          </a:p>
          <a:p>
            <a:pPr marL="457200" indent="-457200">
              <a:buFont typeface="Wingdings" pitchFamily="2" charset="2"/>
              <a:buChar char="§"/>
            </a:pPr>
            <a:endParaRPr lang="en-US" sz="2800" smtClean="0"/>
          </a:p>
          <a:p>
            <a:pPr marL="457200" indent="-457200">
              <a:buFont typeface="Arial Narrow" pitchFamily="34" charset="0"/>
              <a:buAutoNum type="arabicPeriod"/>
            </a:pPr>
            <a:r>
              <a:rPr lang="en-US" sz="2000" b="0" smtClean="0"/>
              <a:t>What file type or extension is a zipped folder?</a:t>
            </a:r>
          </a:p>
          <a:p>
            <a:pPr marL="457200" indent="-457200">
              <a:buFont typeface="Arial Narrow" pitchFamily="34" charset="0"/>
              <a:buAutoNum type="arabicPeriod"/>
            </a:pPr>
            <a:r>
              <a:rPr lang="en-US" sz="2000" b="0" smtClean="0"/>
              <a:t>What is public key encryption?</a:t>
            </a:r>
          </a:p>
          <a:p>
            <a:pPr marL="457200" indent="-457200">
              <a:buFont typeface="Arial Narrow" pitchFamily="34" charset="0"/>
              <a:buAutoNum type="arabicPeriod"/>
            </a:pPr>
            <a:r>
              <a:rPr lang="en-US" sz="2000" b="0" smtClean="0"/>
              <a:t>What type of encryption does EFS use?</a:t>
            </a:r>
          </a:p>
          <a:p>
            <a:pPr marL="457200" indent="-457200">
              <a:buFont typeface="Wingdings" pitchFamily="2" charset="2"/>
              <a:buChar char="§"/>
            </a:pPr>
            <a:endParaRPr 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txBox="1">
            <a:spLocks noChangeArrowheads="1"/>
          </p:cNvSpPr>
          <p:nvPr/>
        </p:nvSpPr>
        <p:spPr bwMode="auto">
          <a:xfrm>
            <a:off x="622300" y="1497013"/>
            <a:ext cx="8326438" cy="4292600"/>
          </a:xfrm>
          <a:prstGeom prst="rect">
            <a:avLst/>
          </a:prstGeom>
          <a:noFill/>
          <a:ln w="9525">
            <a:noFill/>
            <a:miter lim="800000"/>
            <a:headEnd/>
            <a:tailEnd/>
          </a:ln>
        </p:spPr>
        <p:txBody>
          <a:bodyPr/>
          <a:lstStyle/>
          <a:p>
            <a:pPr marL="457200" indent="-457200" eaLnBrk="0" hangingPunct="0">
              <a:lnSpc>
                <a:spcPct val="90000"/>
              </a:lnSpc>
              <a:spcBef>
                <a:spcPct val="40000"/>
              </a:spcBef>
              <a:buClr>
                <a:srgbClr val="8DACD0"/>
              </a:buClr>
              <a:buSzPct val="70000"/>
              <a:buFont typeface="Wingdings" pitchFamily="2" charset="2"/>
              <a:buNone/>
            </a:pPr>
            <a:r>
              <a:rPr lang="en-US" sz="2800">
                <a:latin typeface="Times New Roman" pitchFamily="18" charset="0"/>
                <a:cs typeface="Times New Roman" pitchFamily="18" charset="0"/>
              </a:rPr>
              <a:t>Lesson Overview</a:t>
            </a:r>
          </a:p>
          <a:p>
            <a:pPr marL="457200" indent="-457200" eaLnBrk="0" hangingPunct="0">
              <a:lnSpc>
                <a:spcPct val="90000"/>
              </a:lnSpc>
              <a:spcBef>
                <a:spcPct val="40000"/>
              </a:spcBef>
              <a:buClr>
                <a:srgbClr val="8DACD0"/>
              </a:buClr>
              <a:buSzPct val="70000"/>
              <a:buFont typeface="Wingdings" pitchFamily="2" charset="2"/>
              <a:buNone/>
            </a:pPr>
            <a:endParaRPr lang="en-US" sz="2800">
              <a:latin typeface="Times New Roman" pitchFamily="18" charset="0"/>
              <a:cs typeface="Times New Roman" pitchFamily="18" charset="0"/>
            </a:endParaRPr>
          </a:p>
          <a:p>
            <a:pPr marL="457200" indent="-457200" eaLnBrk="0" hangingPunct="0">
              <a:lnSpc>
                <a:spcPct val="90000"/>
              </a:lnSpc>
              <a:spcBef>
                <a:spcPct val="40000"/>
              </a:spcBef>
              <a:buSzPct val="70000"/>
            </a:pPr>
            <a:r>
              <a:rPr lang="en-US" sz="2000" b="0">
                <a:latin typeface="Times New Roman" pitchFamily="18" charset="0"/>
                <a:cs typeface="Times New Roman" pitchFamily="18" charset="0"/>
              </a:rPr>
              <a:t>Understanding encryption.</a:t>
            </a: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pPr>
            <a:r>
              <a:rPr lang="en-US" sz="2000" b="0">
                <a:latin typeface="Times New Roman" pitchFamily="18" charset="0"/>
                <a:cs typeface="Times New Roman" pitchFamily="18" charset="0"/>
              </a:rPr>
              <a:t>In this lesson, you will explore:</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Encryption</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BitLocker</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File and folder compression</a:t>
            </a:r>
          </a:p>
          <a:p>
            <a:pPr marL="457200" indent="-457200" eaLnBrk="0" hangingPunct="0">
              <a:lnSpc>
                <a:spcPct val="90000"/>
              </a:lnSpc>
              <a:spcBef>
                <a:spcPct val="40000"/>
              </a:spcBef>
              <a:buSzPct val="70000"/>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buFont typeface="Wingdings" pitchFamily="2" charset="2"/>
              <a:buChar char="§"/>
            </a:pPr>
            <a:endParaRPr lang="en-US" sz="2200" b="0">
              <a:latin typeface="Segoe"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3"/>
          <p:cNvSpPr>
            <a:spLocks noGrp="1" noChangeArrowheads="1"/>
          </p:cNvSpPr>
          <p:nvPr>
            <p:ph type="body" idx="1"/>
          </p:nvPr>
        </p:nvSpPr>
        <p:spPr bwMode="auto">
          <a:xfrm>
            <a:off x="622300" y="1497013"/>
            <a:ext cx="7874000" cy="4292600"/>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Guiding Questions</a:t>
            </a:r>
          </a:p>
          <a:p>
            <a:pPr marL="457200" indent="-457200">
              <a:buFont typeface="Wingdings" pitchFamily="2" charset="2"/>
              <a:buNone/>
            </a:pPr>
            <a:endParaRPr lang="en-US" sz="2800" b="0" smtClean="0"/>
          </a:p>
          <a:p>
            <a:pPr marL="457200" indent="-457200">
              <a:buFont typeface="Arial Narrow" pitchFamily="34" charset="0"/>
              <a:buAutoNum type="arabicPeriod"/>
            </a:pPr>
            <a:r>
              <a:rPr lang="en-US" sz="2000" b="0" smtClean="0"/>
              <a:t>What feature of Windows 7 allows you to secure your files on portable devices such as laptops?</a:t>
            </a:r>
          </a:p>
          <a:p>
            <a:pPr marL="457200" indent="-457200">
              <a:buFont typeface="Arial Narrow" pitchFamily="34" charset="0"/>
              <a:buAutoNum type="arabicPeriod"/>
            </a:pPr>
            <a:r>
              <a:rPr lang="en-US" sz="2000" b="0" smtClean="0"/>
              <a:t>Within Windows, can you encrypt and compress a file?</a:t>
            </a:r>
          </a:p>
          <a:p>
            <a:pPr marL="457200" indent="-457200">
              <a:buFont typeface="Arial Narrow" pitchFamily="34" charset="0"/>
              <a:buAutoNum type="arabicPeriod"/>
            </a:pPr>
            <a:r>
              <a:rPr lang="en-US" sz="2000" b="0" smtClean="0"/>
              <a:t>How are Encrypting File System (EFS) keys protected?</a:t>
            </a:r>
          </a:p>
          <a:p>
            <a:pPr marL="457200" indent="-457200">
              <a:buFont typeface="Arial Narrow" pitchFamily="34" charset="0"/>
              <a:buAutoNum type="arabicPeriod"/>
            </a:pPr>
            <a:endParaRPr lang="en-US" sz="2000" b="0" smtClean="0"/>
          </a:p>
          <a:p>
            <a:pPr marL="457200" indent="-457200">
              <a:buFont typeface="Wingdings" pitchFamily="2" charset="2"/>
              <a:buChar char="§"/>
            </a:pPr>
            <a:endParaRPr lang="en-US" sz="2200" b="0" smtClean="0">
              <a:latin typeface="Segoe"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3"/>
          <p:cNvSpPr>
            <a:spLocks noGrp="1" noChangeArrowheads="1"/>
          </p:cNvSpPr>
          <p:nvPr>
            <p:ph type="body" idx="1"/>
          </p:nvPr>
        </p:nvSpPr>
        <p:spPr bwMode="auto">
          <a:xfrm>
            <a:off x="546100" y="1535113"/>
            <a:ext cx="8042275" cy="4995862"/>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Encryption</a:t>
            </a:r>
          </a:p>
          <a:p>
            <a:pPr marL="457200" indent="-457200">
              <a:buFont typeface="Wingdings" pitchFamily="2" charset="2"/>
              <a:buChar char="§"/>
            </a:pPr>
            <a:r>
              <a:rPr lang="en-US" sz="2000" b="0" smtClean="0"/>
              <a:t>Encryption is the process of coding plain text to create cipher text.</a:t>
            </a:r>
          </a:p>
          <a:p>
            <a:pPr marL="457200" indent="-457200">
              <a:buFont typeface="Wingdings" pitchFamily="2" charset="2"/>
              <a:buChar char="§"/>
            </a:pPr>
            <a:r>
              <a:rPr lang="en-US" sz="2000" b="0" smtClean="0"/>
              <a:t>Two types of encryption:</a:t>
            </a:r>
          </a:p>
          <a:p>
            <a:pPr marL="1028700" lvl="1" indent="-457200">
              <a:buClr>
                <a:schemeClr val="tx1"/>
              </a:buClr>
              <a:buSzPct val="70000"/>
              <a:buFontTx/>
              <a:buChar char="o"/>
            </a:pPr>
            <a:r>
              <a:rPr lang="en-US" sz="1800" smtClean="0"/>
              <a:t>Symmetric key encryption—uses the same key for encrypting and decrypting information.</a:t>
            </a:r>
          </a:p>
          <a:p>
            <a:pPr marL="1028700" lvl="1" indent="-457200">
              <a:buClr>
                <a:schemeClr val="tx1"/>
              </a:buClr>
              <a:buSzPct val="70000"/>
              <a:buFontTx/>
              <a:buChar char="o"/>
            </a:pPr>
            <a:r>
              <a:rPr lang="en-US" sz="1800" smtClean="0"/>
              <a:t>Public (asymmetric) key encryption—uses different keys for encrypting and decrypting information.</a:t>
            </a:r>
          </a:p>
          <a:p>
            <a:pPr marL="457200" indent="-457200">
              <a:buFont typeface="Wingdings" pitchFamily="2" charset="2"/>
              <a:buChar char="§"/>
            </a:pPr>
            <a:r>
              <a:rPr lang="en-US" sz="2000" b="0" smtClean="0"/>
              <a:t>Public key encryption is used to perform the following functions:</a:t>
            </a:r>
          </a:p>
          <a:p>
            <a:pPr marL="1028700" lvl="1" indent="-457200">
              <a:buClr>
                <a:schemeClr val="tx1"/>
              </a:buClr>
              <a:buSzPct val="70000"/>
              <a:buFontTx/>
              <a:buChar char="o"/>
            </a:pPr>
            <a:r>
              <a:rPr lang="en-US" sz="1800" smtClean="0"/>
              <a:t>Encrypting symmetric secret keys to protect the keys during exchange over the network or while being used, stored, or cached by operating systems.</a:t>
            </a:r>
          </a:p>
          <a:p>
            <a:pPr marL="1028700" lvl="1" indent="-457200">
              <a:buClr>
                <a:schemeClr val="tx1"/>
              </a:buClr>
              <a:buSzPct val="70000"/>
              <a:buFontTx/>
              <a:buChar char="o"/>
            </a:pPr>
            <a:r>
              <a:rPr lang="en-US" sz="1800" smtClean="0"/>
              <a:t>Creating digital signatures to provide authentication and nonrepudiation for online entities.</a:t>
            </a:r>
          </a:p>
          <a:p>
            <a:pPr marL="1028700" lvl="1" indent="-457200">
              <a:buClr>
                <a:schemeClr val="tx1"/>
              </a:buClr>
              <a:buSzPct val="70000"/>
              <a:buFontTx/>
              <a:buChar char="o"/>
            </a:pPr>
            <a:r>
              <a:rPr lang="en-US" sz="1800" smtClean="0"/>
              <a:t>Creating digital signatures to provide data integrity for electronic files and documents.</a:t>
            </a:r>
          </a:p>
          <a:p>
            <a:pPr marL="457200" indent="-457200">
              <a:buFont typeface="Wingdings" pitchFamily="2" charset="2"/>
              <a:buNone/>
            </a:pPr>
            <a:endParaRPr lang="en-US" sz="1800" b="0" smtClean="0"/>
          </a:p>
          <a:p>
            <a:pPr marL="457200" indent="-457200">
              <a:buFont typeface="Wingdings" pitchFamily="2" charset="2"/>
              <a:buChar char="§"/>
            </a:pPr>
            <a:endParaRPr lang="en-US" sz="1800" b="0" smtClean="0"/>
          </a:p>
          <a:p>
            <a:pPr marL="457200" indent="-457200">
              <a:buFont typeface="Wingdings" pitchFamily="2" charset="2"/>
              <a:buNone/>
            </a:pPr>
            <a:endParaRPr lang="en-US" sz="1800" b="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389938"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Encryption (continued)</a:t>
            </a:r>
          </a:p>
          <a:p>
            <a:pPr marL="457200" indent="-457200">
              <a:buFont typeface="Wingdings" pitchFamily="2" charset="2"/>
              <a:buNone/>
              <a:defRPr/>
            </a:pPr>
            <a:endParaRPr lang="en-US" sz="1000" dirty="0" smtClean="0"/>
          </a:p>
          <a:p>
            <a:pPr>
              <a:defRPr/>
            </a:pPr>
            <a:r>
              <a:rPr lang="en-US" sz="2000" b="0" dirty="0" smtClean="0"/>
              <a:t>EFS </a:t>
            </a:r>
            <a:r>
              <a:rPr lang="en-US" sz="2000" b="0" dirty="0"/>
              <a:t>enables transparent encryption and decryption of files by using advanced, standard cryptographic algorithms. </a:t>
            </a:r>
          </a:p>
          <a:p>
            <a:pPr>
              <a:defRPr/>
            </a:pPr>
            <a:r>
              <a:rPr lang="en-US" sz="2000" b="0" dirty="0"/>
              <a:t>EFS isn't designed to protect data while it's transferred from one system to another</a:t>
            </a:r>
            <a:r>
              <a:rPr lang="en-US" sz="2000" b="0" dirty="0" smtClean="0"/>
              <a:t>.</a:t>
            </a:r>
          </a:p>
          <a:p>
            <a:pPr>
              <a:defRPr/>
            </a:pPr>
            <a:r>
              <a:rPr lang="en-US" sz="2000" b="0" dirty="0" smtClean="0"/>
              <a:t>EFS doesn’t occur at the application level, but at the file-system level. Encryption and decryption is transparent to the user.</a:t>
            </a:r>
          </a:p>
          <a:p>
            <a:pPr>
              <a:defRPr/>
            </a:pPr>
            <a:r>
              <a:rPr lang="en-US" sz="2000" b="0" dirty="0" smtClean="0"/>
              <a:t>EFS uses a symmetric key, which itself is encrypted with a the public key of a public key encryption pair. The private key must be available for the file to be decrypted. The key pair is bound to the user identity by the user ID and password.</a:t>
            </a:r>
          </a:p>
          <a:p>
            <a:pPr>
              <a:defRPr/>
            </a:pPr>
            <a:r>
              <a:rPr lang="en-US" sz="2000" b="0" dirty="0" smtClean="0"/>
              <a:t>EFS keys can be archived.</a:t>
            </a:r>
          </a:p>
          <a:p>
            <a:pPr>
              <a:defRPr/>
            </a:pPr>
            <a:r>
              <a:rPr lang="en-US" sz="2000" b="0" dirty="0" smtClean="0"/>
              <a:t>EFS keys are protected by the user’s password.</a:t>
            </a:r>
          </a:p>
          <a:p>
            <a:pPr marL="0" indent="0">
              <a:buFont typeface="Wingdings" charset="2"/>
              <a:buNone/>
              <a:defRPr/>
            </a:pPr>
            <a:endParaRPr lang="en-US" sz="1800" b="0" dirty="0" smtClean="0"/>
          </a:p>
          <a:p>
            <a:pPr marL="457200" indent="-457200">
              <a:buFont typeface="Wingdings" pitchFamily="2" charset="2"/>
              <a:buChar char="§"/>
              <a:defRPr/>
            </a:pPr>
            <a:endParaRPr lang="en-US" sz="1800" b="0" dirty="0" smtClean="0"/>
          </a:p>
          <a:p>
            <a:pPr marL="0" indent="0">
              <a:buFont typeface="Wingdings" charset="2"/>
              <a:buNone/>
              <a:defRPr/>
            </a:pPr>
            <a:endParaRPr lang="en-US" sz="1800" b="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389938"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Encryption (continued)</a:t>
            </a:r>
          </a:p>
          <a:p>
            <a:pPr marL="274320" indent="0">
              <a:buFont typeface="Wingdings" charset="2"/>
              <a:buNone/>
              <a:defRPr/>
            </a:pPr>
            <a:r>
              <a:rPr lang="en-US" sz="2000" dirty="0" smtClean="0"/>
              <a:t>Encrypt a file or folder</a:t>
            </a:r>
          </a:p>
          <a:p>
            <a:pPr marL="617220" indent="-342900">
              <a:buFont typeface="+mj-lt"/>
              <a:buAutoNum type="arabicPeriod"/>
              <a:defRPr/>
            </a:pPr>
            <a:r>
              <a:rPr lang="en-US" sz="2000" b="0" dirty="0" smtClean="0"/>
              <a:t>Right-click the folder or file to encrypt and select Properties.</a:t>
            </a:r>
          </a:p>
          <a:p>
            <a:pPr marL="617220" indent="-342900">
              <a:buFont typeface="+mj-lt"/>
              <a:buAutoNum type="arabicPeriod"/>
              <a:defRPr/>
            </a:pPr>
            <a:r>
              <a:rPr lang="en-US" sz="2000" b="0" dirty="0" smtClean="0"/>
              <a:t>Click the General tab and then click Advanced</a:t>
            </a:r>
          </a:p>
          <a:p>
            <a:pPr marL="617220" indent="-342900">
              <a:buFont typeface="+mj-lt"/>
              <a:buAutoNum type="arabicPeriod"/>
              <a:defRPr/>
            </a:pPr>
            <a:r>
              <a:rPr lang="en-US" sz="2000" b="0" dirty="0" smtClean="0"/>
              <a:t>Select the Encrypt Contents To Secure Data check box and click OK.</a:t>
            </a:r>
          </a:p>
          <a:p>
            <a:pPr marL="403225" lvl="1" indent="0">
              <a:buFont typeface="Wingdings" pitchFamily="2" charset="2"/>
              <a:buNone/>
              <a:defRPr/>
            </a:pPr>
            <a:r>
              <a:rPr lang="en-US" sz="2000" dirty="0" smtClean="0"/>
              <a:t>Note: It is important to back up your encryption certificate. If you lose or damage your certificate or key, your data will be lost.</a:t>
            </a:r>
          </a:p>
          <a:p>
            <a:pPr marL="0" indent="0">
              <a:buFont typeface="Wingdings" charset="2"/>
              <a:buNone/>
              <a:defRPr/>
            </a:pPr>
            <a:endParaRPr lang="en-US" sz="1800" b="0" dirty="0" smtClean="0"/>
          </a:p>
          <a:p>
            <a:pPr marL="457200" indent="-457200">
              <a:buFont typeface="Wingdings" pitchFamily="2" charset="2"/>
              <a:buChar char="§"/>
              <a:defRPr/>
            </a:pPr>
            <a:endParaRPr lang="en-US" sz="1800" b="0" dirty="0" smtClean="0"/>
          </a:p>
          <a:p>
            <a:pPr marL="0" indent="0">
              <a:buFont typeface="Wingdings" charset="2"/>
              <a:buNone/>
              <a:defRPr/>
            </a:pPr>
            <a:endParaRPr lang="en-US" sz="1800" b="0" dirty="0" smtClean="0"/>
          </a:p>
        </p:txBody>
      </p:sp>
      <p:pic>
        <p:nvPicPr>
          <p:cNvPr id="24578" name="Picture 1"/>
          <p:cNvPicPr>
            <a:picLocks noChangeAspect="1"/>
          </p:cNvPicPr>
          <p:nvPr/>
        </p:nvPicPr>
        <p:blipFill>
          <a:blip r:embed="rId3"/>
          <a:srcRect/>
          <a:stretch>
            <a:fillRect/>
          </a:stretch>
        </p:blipFill>
        <p:spPr bwMode="auto">
          <a:xfrm>
            <a:off x="3267075" y="4359275"/>
            <a:ext cx="2228850" cy="1962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389938"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Encryption (continued)</a:t>
            </a:r>
          </a:p>
          <a:p>
            <a:pPr marL="457200" indent="-457200">
              <a:buFont typeface="Wingdings" pitchFamily="2" charset="2"/>
              <a:buNone/>
              <a:defRPr/>
            </a:pPr>
            <a:endParaRPr lang="en-US" sz="1400" dirty="0" smtClean="0"/>
          </a:p>
          <a:p>
            <a:pPr marL="274320" indent="0">
              <a:buFont typeface="Wingdings" charset="2"/>
              <a:buNone/>
              <a:defRPr/>
            </a:pPr>
            <a:r>
              <a:rPr lang="en-US" sz="2000" dirty="0" smtClean="0"/>
              <a:t>Decrypt a file or folder</a:t>
            </a:r>
          </a:p>
          <a:p>
            <a:pPr marL="617220" indent="-342900">
              <a:buFont typeface="+mj-lt"/>
              <a:buAutoNum type="arabicPeriod"/>
              <a:defRPr/>
            </a:pPr>
            <a:r>
              <a:rPr lang="en-US" sz="2000" b="0" dirty="0" smtClean="0"/>
              <a:t>Right-click the folder or file to decrypt and select Properties.</a:t>
            </a:r>
          </a:p>
          <a:p>
            <a:pPr marL="617220" indent="-342900">
              <a:buFont typeface="+mj-lt"/>
              <a:buAutoNum type="arabicPeriod"/>
              <a:defRPr/>
            </a:pPr>
            <a:r>
              <a:rPr lang="en-US" sz="2000" b="0" dirty="0" smtClean="0"/>
              <a:t>Click the General tab and then click Advanced</a:t>
            </a:r>
          </a:p>
          <a:p>
            <a:pPr marL="617220" indent="-342900">
              <a:buFont typeface="+mj-lt"/>
              <a:buAutoNum type="arabicPeriod"/>
              <a:defRPr/>
            </a:pPr>
            <a:r>
              <a:rPr lang="en-US" sz="2000" b="0" dirty="0" smtClean="0"/>
              <a:t>Clear the Encrypt Contents To Secure Data check box and click OK.</a:t>
            </a:r>
          </a:p>
          <a:p>
            <a:pPr marL="403225" lvl="1" indent="0">
              <a:buFont typeface="Wingdings" pitchFamily="2" charset="2"/>
              <a:buNone/>
              <a:defRPr/>
            </a:pPr>
            <a:endParaRPr lang="en-US" sz="1800" dirty="0" smtClean="0"/>
          </a:p>
          <a:p>
            <a:pPr marL="0" indent="0">
              <a:buFont typeface="Wingdings" charset="2"/>
              <a:buNone/>
              <a:defRPr/>
            </a:pPr>
            <a:endParaRPr lang="en-US" sz="1800" b="0" dirty="0" smtClean="0"/>
          </a:p>
          <a:p>
            <a:pPr marL="457200" indent="-457200">
              <a:buFont typeface="Wingdings" pitchFamily="2" charset="2"/>
              <a:buChar char="§"/>
              <a:defRPr/>
            </a:pPr>
            <a:endParaRPr lang="en-US" sz="1800" b="0" dirty="0" smtClean="0"/>
          </a:p>
          <a:p>
            <a:pPr marL="0" indent="0">
              <a:buFont typeface="Wingdings" charset="2"/>
              <a:buNone/>
              <a:defRPr/>
            </a:pPr>
            <a:endParaRPr lang="en-US" sz="1800" b="0" dirty="0" smtClean="0"/>
          </a:p>
        </p:txBody>
      </p:sp>
      <p:pic>
        <p:nvPicPr>
          <p:cNvPr id="26626" name="Picture 2"/>
          <p:cNvPicPr>
            <a:picLocks noChangeAspect="1"/>
          </p:cNvPicPr>
          <p:nvPr/>
        </p:nvPicPr>
        <p:blipFill>
          <a:blip r:embed="rId3"/>
          <a:srcRect/>
          <a:stretch>
            <a:fillRect/>
          </a:stretch>
        </p:blipFill>
        <p:spPr bwMode="auto">
          <a:xfrm>
            <a:off x="2901950" y="3919538"/>
            <a:ext cx="2897188" cy="25574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3"/>
          <p:cNvSpPr>
            <a:spLocks noGrp="1" noChangeArrowheads="1"/>
          </p:cNvSpPr>
          <p:nvPr>
            <p:ph type="body" idx="1"/>
          </p:nvPr>
        </p:nvSpPr>
        <p:spPr bwMode="auto">
          <a:xfrm>
            <a:off x="546100" y="1439863"/>
            <a:ext cx="8075613"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BitLocker</a:t>
            </a:r>
          </a:p>
          <a:p>
            <a:pPr marL="457200" indent="-457200">
              <a:buFont typeface="Wingdings" pitchFamily="2" charset="2"/>
              <a:buChar char="§"/>
            </a:pPr>
            <a:r>
              <a:rPr lang="en-US" sz="2000" b="0" smtClean="0"/>
              <a:t>BitLocker Drive Encryption - data protection feature available in Windows 7 Ultimate and Enterprise editions.</a:t>
            </a:r>
          </a:p>
          <a:p>
            <a:pPr marL="457200" indent="-457200">
              <a:buFont typeface="Wingdings" pitchFamily="2" charset="2"/>
              <a:buChar char="§"/>
            </a:pPr>
            <a:r>
              <a:rPr lang="en-US" sz="2000" b="0" smtClean="0"/>
              <a:t>BitLocker To Go - data protection feature to lock portable storage devices.</a:t>
            </a:r>
          </a:p>
          <a:p>
            <a:pPr marL="457200" indent="-457200">
              <a:buFont typeface="Wingdings" pitchFamily="2" charset="2"/>
              <a:buChar char="§"/>
            </a:pPr>
            <a:r>
              <a:rPr lang="en-US" sz="2000" b="0" smtClean="0"/>
              <a:t>BitLocker is installed automatically as part of the operating system.</a:t>
            </a:r>
          </a:p>
          <a:p>
            <a:pPr marL="457200" indent="-457200">
              <a:buFont typeface="Wingdings" pitchFamily="2" charset="2"/>
              <a:buChar char="§"/>
            </a:pPr>
            <a:r>
              <a:rPr lang="en-US" sz="2000" b="0" smtClean="0"/>
              <a:t>BitLocker is not enabled until it is turned on using the BitLocker setup.</a:t>
            </a:r>
          </a:p>
          <a:p>
            <a:pPr marL="457200" indent="-457200">
              <a:buFont typeface="Wingdings" pitchFamily="2" charset="2"/>
              <a:buChar char="§"/>
            </a:pPr>
            <a:r>
              <a:rPr lang="en-US" sz="2000" b="0" smtClean="0"/>
              <a:t>A Trusted Platform Module (TPM) can be used with BitLocker to provide the most protection. The TPM is a hardware component installed with most newer computers.</a:t>
            </a:r>
          </a:p>
          <a:p>
            <a:pPr marL="414338" lvl="1" indent="-285750">
              <a:buClr>
                <a:schemeClr val="tx1"/>
              </a:buClr>
              <a:buSzPct val="70000"/>
              <a:buFontTx/>
              <a:buChar char="o"/>
            </a:pPr>
            <a:r>
              <a:rPr lang="en-US" sz="1800" smtClean="0"/>
              <a:t>BitLocker can still be used on computers that do not have a TPM. It requires a USB startup key to start the computer.</a:t>
            </a:r>
          </a:p>
          <a:p>
            <a:pPr marL="457200" indent="-457200">
              <a:buFont typeface="Wingdings" pitchFamily="2" charset="2"/>
              <a:buChar char="§"/>
            </a:pPr>
            <a:r>
              <a:rPr lang="en-US" sz="2000" b="0" smtClean="0"/>
              <a:t>BitLocker offers the option to lock the normal startup process until a user supplies a personal identification number or inserts a removable device.</a:t>
            </a:r>
          </a:p>
          <a:p>
            <a:pPr marL="457200" indent="-457200">
              <a:buFont typeface="Wingdings" pitchFamily="2" charset="2"/>
              <a:buNone/>
            </a:pPr>
            <a:endParaRPr lang="en-US" sz="1800" b="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455738"/>
            <a:ext cx="8389938"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err="1" smtClean="0"/>
              <a:t>BitLocker</a:t>
            </a:r>
            <a:r>
              <a:rPr lang="en-US" sz="2800" dirty="0" smtClean="0"/>
              <a:t> (continued)</a:t>
            </a:r>
          </a:p>
          <a:p>
            <a:pPr marL="0" indent="0">
              <a:buFont typeface="Wingdings" charset="2"/>
              <a:buNone/>
              <a:defRPr/>
            </a:pPr>
            <a:r>
              <a:rPr lang="en-US" sz="2000" dirty="0" smtClean="0"/>
              <a:t>Turn on </a:t>
            </a:r>
            <a:r>
              <a:rPr lang="en-US" sz="2000" dirty="0" err="1" smtClean="0"/>
              <a:t>Bitlocker</a:t>
            </a:r>
            <a:endParaRPr lang="en-US" sz="2000" dirty="0" smtClean="0"/>
          </a:p>
          <a:p>
            <a:pPr marL="342900" indent="-342900">
              <a:buFont typeface="+mj-lt"/>
              <a:buAutoNum type="arabicPeriod"/>
              <a:defRPr/>
            </a:pPr>
            <a:r>
              <a:rPr lang="en-US" sz="2000" b="0" dirty="0" smtClean="0"/>
              <a:t>Click Start, Control Panel, System and Security, and then BitLocker Drive Encryption.</a:t>
            </a:r>
          </a:p>
          <a:p>
            <a:pPr marL="342900" indent="-342900">
              <a:buFont typeface="+mj-lt"/>
              <a:buAutoNum type="arabicPeriod"/>
              <a:defRPr/>
            </a:pPr>
            <a:r>
              <a:rPr lang="en-US" sz="2000" b="0" dirty="0" smtClean="0"/>
              <a:t>Choose a drive to secure and click Turn On </a:t>
            </a:r>
            <a:r>
              <a:rPr lang="en-US" sz="2000" b="0" dirty="0" err="1" smtClean="0"/>
              <a:t>BitLocker</a:t>
            </a:r>
            <a:r>
              <a:rPr lang="en-US" sz="2000" b="0" dirty="0" smtClean="0"/>
              <a:t>. This will start the </a:t>
            </a:r>
            <a:r>
              <a:rPr lang="en-US" sz="2000" b="0" dirty="0" err="1" smtClean="0"/>
              <a:t>BitLocker</a:t>
            </a:r>
            <a:r>
              <a:rPr lang="en-US" sz="2000" b="0" dirty="0" smtClean="0"/>
              <a:t> setup wizard.</a:t>
            </a:r>
          </a:p>
          <a:p>
            <a:pPr marL="342900" indent="-342900">
              <a:buFont typeface="+mj-lt"/>
              <a:buAutoNum type="arabicPeriod"/>
              <a:defRPr/>
            </a:pPr>
            <a:r>
              <a:rPr lang="en-US" sz="2000" b="0" dirty="0" smtClean="0"/>
              <a:t>Choose a method to unlock the drive, either by password or smart card.</a:t>
            </a:r>
          </a:p>
          <a:p>
            <a:pPr marL="342900" indent="-342900">
              <a:buFont typeface="+mj-lt"/>
              <a:buAutoNum type="arabicPeriod"/>
              <a:defRPr/>
            </a:pPr>
            <a:r>
              <a:rPr lang="en-US" sz="2000" b="0" dirty="0" smtClean="0"/>
              <a:t>Choose either to save the recovery key to a file or print it.</a:t>
            </a:r>
          </a:p>
          <a:p>
            <a:pPr marL="342900" indent="-342900">
              <a:buFont typeface="+mj-lt"/>
              <a:buAutoNum type="arabicPeriod"/>
              <a:defRPr/>
            </a:pPr>
            <a:r>
              <a:rPr lang="en-US" sz="2000" b="0" dirty="0" smtClean="0"/>
              <a:t>Click Start Encrypting.</a:t>
            </a:r>
          </a:p>
          <a:p>
            <a:pPr marL="342900" indent="-342900">
              <a:buFont typeface="+mj-lt"/>
              <a:buAutoNum type="arabicPeriod"/>
              <a:defRPr/>
            </a:pPr>
            <a:endParaRPr lang="en-US" sz="1800" b="0" dirty="0" smtClean="0"/>
          </a:p>
          <a:p>
            <a:pPr marL="342900" indent="-342900">
              <a:buFont typeface="+mj-lt"/>
              <a:buAutoNum type="arabicPeriod"/>
              <a:defRPr/>
            </a:pPr>
            <a:endParaRPr lang="en-US" sz="1800" b="0" dirty="0" smtClean="0"/>
          </a:p>
        </p:txBody>
      </p:sp>
      <p:pic>
        <p:nvPicPr>
          <p:cNvPr id="30722" name="Picture 1"/>
          <p:cNvPicPr>
            <a:picLocks noChangeAspect="1"/>
          </p:cNvPicPr>
          <p:nvPr/>
        </p:nvPicPr>
        <p:blipFill>
          <a:blip r:embed="rId3"/>
          <a:srcRect/>
          <a:stretch>
            <a:fillRect/>
          </a:stretch>
        </p:blipFill>
        <p:spPr bwMode="auto">
          <a:xfrm>
            <a:off x="3836988" y="4468813"/>
            <a:ext cx="3265487" cy="203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Master_Template">
  <a:themeElements>
    <a:clrScheme name="Master_Template 9">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618FFD"/>
      </a:hlink>
      <a:folHlink>
        <a:srgbClr val="CECECE"/>
      </a:folHlink>
    </a:clrScheme>
    <a:fontScheme name="Master_Templat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rgbClr val="333333"/>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bg1"/>
        </a:solidFill>
        <a:ln w="9525" cap="flat" cmpd="sng" algn="ctr">
          <a:solidFill>
            <a:srgbClr val="333333"/>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Master_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aster_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aster_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aster_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aster_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aster_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aster_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Master_Template 8">
        <a:dk1>
          <a:srgbClr val="000000"/>
        </a:dk1>
        <a:lt1>
          <a:srgbClr val="FFFFFF"/>
        </a:lt1>
        <a:dk2>
          <a:srgbClr val="000000"/>
        </a:dk2>
        <a:lt2>
          <a:srgbClr val="C0C0C0"/>
        </a:lt2>
        <a:accent1>
          <a:srgbClr val="C1FEF9"/>
        </a:accent1>
        <a:accent2>
          <a:srgbClr val="DC0081"/>
        </a:accent2>
        <a:accent3>
          <a:srgbClr val="FFFFFF"/>
        </a:accent3>
        <a:accent4>
          <a:srgbClr val="000000"/>
        </a:accent4>
        <a:accent5>
          <a:srgbClr val="DDFEFB"/>
        </a:accent5>
        <a:accent6>
          <a:srgbClr val="C70074"/>
        </a:accent6>
        <a:hlink>
          <a:srgbClr val="618FFD"/>
        </a:hlink>
        <a:folHlink>
          <a:srgbClr val="CECECE"/>
        </a:folHlink>
      </a:clrScheme>
      <a:clrMap bg1="lt1" tx1="dk1" bg2="lt2" tx2="dk2" accent1="accent1" accent2="accent2" accent3="accent3" accent4="accent4" accent5="accent5" accent6="accent6" hlink="hlink" folHlink="folHlink"/>
    </a:extraClrScheme>
    <a:extraClrScheme>
      <a:clrScheme name="Master_Template 9">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618FFD"/>
        </a:hlink>
        <a:folHlink>
          <a:srgbClr val="CECEC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647DD54ED852E4BA5F24D658FCA520E" ma:contentTypeVersion="0" ma:contentTypeDescription="Create a new document." ma:contentTypeScope="" ma:versionID="63ea63ba165c863e6778ad594d017fd2">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E94E926-5961-4702-92FB-06BB37EAC246}"/>
</file>

<file path=customXml/itemProps2.xml><?xml version="1.0" encoding="utf-8"?>
<ds:datastoreItem xmlns:ds="http://schemas.openxmlformats.org/officeDocument/2006/customXml" ds:itemID="{92E8EF29-E144-4295-8F49-BDA904B8E4FA}"/>
</file>

<file path=customXml/itemProps3.xml><?xml version="1.0" encoding="utf-8"?>
<ds:datastoreItem xmlns:ds="http://schemas.openxmlformats.org/officeDocument/2006/customXml" ds:itemID="{7CC58529-C7D2-4E71-AEB8-F99DC5B17B8D}"/>
</file>

<file path=docProps/app.xml><?xml version="1.0" encoding="utf-8"?>
<Properties xmlns="http://schemas.openxmlformats.org/officeDocument/2006/extended-properties" xmlns:vt="http://schemas.openxmlformats.org/officeDocument/2006/docPropsVTypes">
  <Template>Eli_Guidelines_New</Template>
  <TotalTime>3288</TotalTime>
  <Words>877</Words>
  <Application>Microsoft Office PowerPoint</Application>
  <PresentationFormat>On-screen Show (4:3)</PresentationFormat>
  <Paragraphs>117</Paragraphs>
  <Slides>13</Slides>
  <Notes>13</Notes>
  <HiddenSlides>0</HiddenSlides>
  <MMClips>0</MMClips>
  <ScaleCrop>false</ScaleCrop>
  <HeadingPairs>
    <vt:vector size="6" baseType="variant">
      <vt:variant>
        <vt:lpstr>Fonts Used</vt:lpstr>
      </vt:variant>
      <vt:variant>
        <vt:i4>5</vt:i4>
      </vt:variant>
      <vt:variant>
        <vt:lpstr>Design Template</vt:lpstr>
      </vt:variant>
      <vt:variant>
        <vt:i4>1</vt:i4>
      </vt:variant>
      <vt:variant>
        <vt:lpstr>Slide Titles</vt:lpstr>
      </vt:variant>
      <vt:variant>
        <vt:i4>13</vt:i4>
      </vt:variant>
    </vt:vector>
  </HeadingPairs>
  <TitlesOfParts>
    <vt:vector size="19" baseType="lpstr">
      <vt:lpstr>Arial Narrow</vt:lpstr>
      <vt:lpstr>Arial</vt:lpstr>
      <vt:lpstr>Wingdings</vt:lpstr>
      <vt:lpstr>Times New Roman</vt:lpstr>
      <vt:lpstr>Segoe</vt:lpstr>
      <vt:lpstr>Master_Template</vt:lpstr>
      <vt:lpstr>Understand Encryption</vt:lpstr>
      <vt:lpstr>Slide 2</vt:lpstr>
      <vt:lpstr>Slide 3</vt:lpstr>
      <vt:lpstr>Slide 4</vt:lpstr>
      <vt:lpstr>Slide 5</vt:lpstr>
      <vt:lpstr>Slide 6</vt:lpstr>
      <vt:lpstr>Slide 7</vt:lpstr>
      <vt:lpstr>Slide 8</vt:lpstr>
      <vt:lpstr>Slide 9</vt:lpstr>
      <vt:lpstr>Slide 10</vt:lpstr>
      <vt:lpstr>Slide 11</vt:lpstr>
      <vt:lpstr>Slide 12</vt:lpstr>
      <vt:lpstr>Slide 13</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Version 1.2 - Course Module Slide Options</dc:title>
  <dc:creator>a-janal</dc:creator>
  <dc:description>Updated slides with current text and slide options</dc:description>
  <cp:lastModifiedBy>dkohnen</cp:lastModifiedBy>
  <cp:revision>894</cp:revision>
  <dcterms:created xsi:type="dcterms:W3CDTF">2008-07-15T17:51:11Z</dcterms:created>
  <dcterms:modified xsi:type="dcterms:W3CDTF">2011-05-18T14:26:32Z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escription of the Modifications">
    <vt:lpwstr>PowerPoint boilerplate for Course module</vt:lpwstr>
  </property>
  <property fmtid="{D5CDD505-2E9C-101B-9397-08002B2CF9AE}" pid="3" name="AddDocumentEventProcessedFirstTime">
    <vt:lpwstr>True</vt:lpwstr>
  </property>
  <property fmtid="{D5CDD505-2E9C-101B-9397-08002B2CF9AE}" pid="4" name="AddDocumentEventProcessedFileUniqueId">
    <vt:lpwstr>88d98604-164e-49f6-944f-def1028c1d63</vt:lpwstr>
  </property>
  <property fmtid="{D5CDD505-2E9C-101B-9397-08002B2CF9AE}" pid="5" name="LastObjectUpdateEventProcessedVersion">
    <vt:lpwstr>2.0</vt:lpwstr>
  </property>
  <property fmtid="{D5CDD505-2E9C-101B-9397-08002B2CF9AE}" pid="6" name="ContentTypeId">
    <vt:lpwstr>0x00DDD5EB73BFB76E459C139DBD7FA3B4D7</vt:lpwstr>
  </property>
  <property fmtid="{D5CDD505-2E9C-101B-9397-08002B2CF9AE}" pid="8" name="AutoVersionDisabled">
    <vt:lpwstr>false</vt:lpwstr>
  </property>
  <property fmtid="{D5CDD505-2E9C-101B-9397-08002B2CF9AE}" pid="9" name="ItemType">
    <vt:lpwstr>1</vt:lpwstr>
  </property>
</Properties>
</file>