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97" r:id="rId5"/>
    <p:sldId id="331" r:id="rId6"/>
    <p:sldId id="336" r:id="rId7"/>
    <p:sldId id="330" r:id="rId8"/>
    <p:sldId id="333" r:id="rId9"/>
    <p:sldId id="334" r:id="rId10"/>
    <p:sldId id="338" r:id="rId11"/>
    <p:sldId id="335" r:id="rId12"/>
    <p:sldId id="337" r:id="rId13"/>
    <p:sldId id="280" r:id="rId14"/>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1" clrIdx="0"/>
  <p:cmAuthor id="1" name="Michael Teske" initials="" lastIdx="1" clrIdx="1"/>
  <p:cmAuthor id="2" name="Susan" initials="" lastIdx="7"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85831" autoAdjust="0"/>
  </p:normalViewPr>
  <p:slideViewPr>
    <p:cSldViewPr snapToGrid="0">
      <p:cViewPr>
        <p:scale>
          <a:sx n="63" d="100"/>
          <a:sy n="63" d="100"/>
        </p:scale>
        <p:origin x="-1020" y="-654"/>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7346E505-33A5-4A56-9814-5700D40716E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mshelp://windows/?id=1bded105-9107-4987-adc0-a9132a619798"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mshelp://windows/?id=86d93fe4-d1be-409c-bad1-505fc6eef134"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7C52385D-989E-4D09-BCE6-06BDAD9DA49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r>
              <a:rPr lang="en-US" smtClean="0"/>
              <a:t>If a demonstration or virtual machine is available, browse to a shared folder, right-click it, and select Always Available Offline.</a:t>
            </a:r>
          </a:p>
        </p:txBody>
      </p:sp>
      <p:sp>
        <p:nvSpPr>
          <p:cNvPr id="33795" name="Slide Number Placeholder 3"/>
          <p:cNvSpPr>
            <a:spLocks noGrp="1"/>
          </p:cNvSpPr>
          <p:nvPr>
            <p:ph type="sldNum" sz="quarter" idx="5"/>
          </p:nvPr>
        </p:nvSpPr>
        <p:spPr>
          <a:noFill/>
        </p:spPr>
        <p:txBody>
          <a:bodyPr/>
          <a:lstStyle/>
          <a:p>
            <a:fld id="{CFC2CBE7-76AA-4943-865E-2D961144A114}"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buFontTx/>
              <a:buChar char="•"/>
            </a:pPr>
            <a:r>
              <a:rPr lang="en-US" smtClean="0"/>
              <a:t>If a demonstration or virtual machine is available, open Manage Offline Files by clicking Start, typing offline files in the Search Programs And Files field, and pressing ENTER.</a:t>
            </a:r>
          </a:p>
          <a:p>
            <a:pPr marL="171450" indent="-171450">
              <a:buFontTx/>
              <a:buChar char="•"/>
            </a:pPr>
            <a:r>
              <a:rPr lang="en-US" smtClean="0"/>
              <a:t>Manage Offline Files can also be found in Sync Center within Control Panel.</a:t>
            </a:r>
          </a:p>
        </p:txBody>
      </p:sp>
      <p:sp>
        <p:nvSpPr>
          <p:cNvPr id="35843" name="Slide Number Placeholder 3"/>
          <p:cNvSpPr>
            <a:spLocks noGrp="1"/>
          </p:cNvSpPr>
          <p:nvPr>
            <p:ph type="sldNum" sz="quarter" idx="5"/>
          </p:nvPr>
        </p:nvSpPr>
        <p:spPr>
          <a:noFill/>
        </p:spPr>
        <p:txBody>
          <a:bodyPr/>
          <a:lstStyle/>
          <a:p>
            <a:fld id="{AEA603FA-63DE-4EA1-A661-93BB327264E1}"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If a demonstration or virtual machine is available, open the Sync Center by clicking Start, typing </a:t>
            </a:r>
            <a:r>
              <a:rPr lang="en-US" b="1" dirty="0" smtClean="0"/>
              <a:t>Sync Center </a:t>
            </a:r>
            <a:r>
              <a:rPr lang="en-US" dirty="0" smtClean="0"/>
              <a:t>in the Search Programs And Files box, and pressing ENTER. </a:t>
            </a:r>
          </a:p>
          <a:p>
            <a:pPr marL="171450" indent="-171450">
              <a:buFont typeface="Arial" pitchFamily="34" charset="0"/>
              <a:buChar char="•"/>
              <a:defRPr/>
            </a:pPr>
            <a:r>
              <a:rPr lang="en-US" dirty="0" smtClean="0"/>
              <a:t>Select an offline folder. Right-click and select Sync Offline Files. This forces the synchronization of the folder.</a:t>
            </a:r>
          </a:p>
          <a:p>
            <a:pPr>
              <a:buFont typeface="Arial" pitchFamily="34" charset="0"/>
              <a:buNone/>
              <a:defRPr/>
            </a:pPr>
            <a:endParaRPr lang="en-US" dirty="0" smtClean="0"/>
          </a:p>
        </p:txBody>
      </p:sp>
      <p:sp>
        <p:nvSpPr>
          <p:cNvPr id="37891" name="Slide Number Placeholder 3"/>
          <p:cNvSpPr>
            <a:spLocks noGrp="1"/>
          </p:cNvSpPr>
          <p:nvPr>
            <p:ph type="sldNum" sz="quarter" idx="5"/>
          </p:nvPr>
        </p:nvSpPr>
        <p:spPr>
          <a:noFill/>
        </p:spPr>
        <p:txBody>
          <a:bodyPr/>
          <a:lstStyle/>
          <a:p>
            <a:fld id="{59D9FFC2-9B52-4DE3-8868-0CE1B159F6BD}"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console can be used to manage your offline files?</a:t>
            </a:r>
          </a:p>
          <a:p>
            <a:pPr>
              <a:buFont typeface="Arial" pitchFamily="34" charset="0"/>
              <a:buNone/>
              <a:defRPr/>
            </a:pPr>
            <a:r>
              <a:rPr lang="en-US" b="1" dirty="0" smtClean="0"/>
              <a:t>Sync Center</a:t>
            </a:r>
          </a:p>
          <a:p>
            <a:pPr>
              <a:buFont typeface="Arial" pitchFamily="34" charset="0"/>
              <a:buNone/>
              <a:defRPr/>
            </a:pPr>
            <a:endParaRPr lang="en-US" b="1" dirty="0" smtClean="0"/>
          </a:p>
          <a:p>
            <a:pPr marL="171450" indent="-171450">
              <a:buFont typeface="Arial" pitchFamily="34" charset="0"/>
              <a:buNone/>
              <a:defRPr/>
            </a:pPr>
            <a:r>
              <a:rPr lang="en-US" dirty="0" smtClean="0"/>
              <a:t>2. How must a network folder be configured to be added to a library?</a:t>
            </a:r>
          </a:p>
          <a:p>
            <a:pPr>
              <a:buFont typeface="Arial" pitchFamily="34" charset="0"/>
              <a:buNone/>
              <a:defRPr/>
            </a:pPr>
            <a:r>
              <a:rPr lang="en-US" b="1" smtClean="0"/>
              <a:t>The network </a:t>
            </a:r>
            <a:r>
              <a:rPr lang="en-US" b="1" dirty="0" smtClean="0"/>
              <a:t>folder must be indexed.</a:t>
            </a:r>
          </a:p>
          <a:p>
            <a:pPr>
              <a:buFont typeface="Arial" pitchFamily="34" charset="0"/>
              <a:buNone/>
              <a:defRPr/>
            </a:pPr>
            <a:endParaRPr lang="en-US" b="1" dirty="0" smtClean="0"/>
          </a:p>
          <a:p>
            <a:pPr marL="171450" indent="-171450">
              <a:buFont typeface="Arial" pitchFamily="34" charset="0"/>
              <a:buNone/>
              <a:defRPr/>
            </a:pPr>
            <a:r>
              <a:rPr lang="en-US" dirty="0" smtClean="0"/>
              <a:t>3. What does the Set Save Location option in library properties do?</a:t>
            </a:r>
            <a:endParaRPr lang="en-US" i="1" dirty="0" smtClean="0"/>
          </a:p>
          <a:p>
            <a:pPr>
              <a:buFont typeface="Arial" pitchFamily="34" charset="0"/>
              <a:buNone/>
              <a:defRPr/>
            </a:pPr>
            <a:r>
              <a:rPr lang="en-US" b="1" dirty="0" smtClean="0"/>
              <a:t>It makes that location the default save location for those file types.</a:t>
            </a:r>
            <a:endParaRPr lang="en-US" b="1" dirty="0"/>
          </a:p>
        </p:txBody>
      </p:sp>
      <p:sp>
        <p:nvSpPr>
          <p:cNvPr id="39939" name="Slide Number Placeholder 3"/>
          <p:cNvSpPr>
            <a:spLocks noGrp="1"/>
          </p:cNvSpPr>
          <p:nvPr>
            <p:ph type="sldNum" sz="quarter" idx="5"/>
          </p:nvPr>
        </p:nvSpPr>
        <p:spPr>
          <a:noFill/>
        </p:spPr>
        <p:txBody>
          <a:bodyPr/>
          <a:lstStyle/>
          <a:p>
            <a:fld id="{7F14BBFD-D67A-47D5-BDD0-6B1177567707}" type="slidenum">
              <a:rPr lang="en-US"/>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34449D15-129C-414B-B180-F7D4BD94E7E9}"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r>
              <a:rPr lang="en-US" smtClean="0"/>
              <a:t>1.  Local drives, USB, network (so long as it’s indexed or made available offline), and different computers within a homegroup.</a:t>
            </a:r>
          </a:p>
          <a:p>
            <a:pPr marL="228600" indent="-228600"/>
            <a:endParaRPr lang="en-US" smtClean="0"/>
          </a:p>
          <a:p>
            <a:pPr marL="228600" indent="-228600"/>
            <a:r>
              <a:rPr lang="en-US" smtClean="0"/>
              <a:t>2.  Benefits include but are not limited to the following:</a:t>
            </a:r>
          </a:p>
          <a:p>
            <a:pPr marL="685800" lvl="1" indent="-228600">
              <a:buFontTx/>
              <a:buAutoNum type="arabicPeriod"/>
            </a:pPr>
            <a:r>
              <a:rPr lang="en-US" smtClean="0"/>
              <a:t>Files are unaffected by network outages.</a:t>
            </a:r>
          </a:p>
          <a:p>
            <a:pPr marL="685800" lvl="1" indent="-228600">
              <a:buFontTx/>
              <a:buAutoNum type="arabicPeriod"/>
            </a:pPr>
            <a:r>
              <a:rPr lang="en-US" smtClean="0"/>
              <a:t>Files can be worked with while users are away from the network.</a:t>
            </a:r>
          </a:p>
          <a:p>
            <a:pPr marL="685800" lvl="1" indent="-228600">
              <a:buFontTx/>
              <a:buAutoNum type="arabicPeriod"/>
            </a:pPr>
            <a:r>
              <a:rPr lang="en-US" smtClean="0"/>
              <a:t>Files are synched easily with network files.</a:t>
            </a:r>
          </a:p>
          <a:p>
            <a:pPr marL="685800" lvl="1" indent="-228600">
              <a:buFontTx/>
              <a:buAutoNum type="arabicPeriod"/>
            </a:pPr>
            <a:r>
              <a:rPr lang="en-US" smtClean="0"/>
              <a:t>User efficiency is increased when working over a slow network.</a:t>
            </a:r>
          </a:p>
          <a:p>
            <a:pPr marL="685800" lvl="1" indent="-228600">
              <a:buFontTx/>
              <a:buAutoNum type="arabicPeriod"/>
            </a:pPr>
            <a:endParaRPr lang="en-US" smtClean="0"/>
          </a:p>
          <a:p>
            <a:pPr marL="228600" indent="-228600"/>
            <a:r>
              <a:rPr lang="en-US" smtClean="0"/>
              <a:t>3.  Yes; when you set up a homegroup, you can choose what files and printers you wish to share.</a:t>
            </a:r>
          </a:p>
        </p:txBody>
      </p:sp>
      <p:sp>
        <p:nvSpPr>
          <p:cNvPr id="19459" name="Slide Number Placeholder 3"/>
          <p:cNvSpPr>
            <a:spLocks noGrp="1"/>
          </p:cNvSpPr>
          <p:nvPr>
            <p:ph type="sldNum" sz="quarter" idx="5"/>
          </p:nvPr>
        </p:nvSpPr>
        <p:spPr>
          <a:noFill/>
        </p:spPr>
        <p:txBody>
          <a:bodyPr/>
          <a:lstStyle/>
          <a:p>
            <a:fld id="{6B47D854-937A-48C1-A618-FB6A99F4816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pPr marL="171450" indent="-171450"/>
            <a:r>
              <a:rPr lang="en-US" smtClean="0"/>
              <a:t>You can access your libraries by opening Windows Explorer.</a:t>
            </a:r>
          </a:p>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D44BABDC-4C39-4C4D-9654-2A478BBAAD5C}"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buFontTx/>
              <a:buChar char="•"/>
            </a:pPr>
            <a:r>
              <a:rPr lang="en-US" smtClean="0"/>
              <a:t>Default libraries are already configured to contain documents, music, pictures, and videos.</a:t>
            </a:r>
          </a:p>
          <a:p>
            <a:pPr marL="171450" indent="-171450">
              <a:buFontTx/>
              <a:buChar char="•"/>
            </a:pPr>
            <a:r>
              <a:rPr lang="en-US" smtClean="0"/>
              <a:t>If a demonstration or virtual machine is available, open Windows Explorer and explore the properties of the various libraries to see the different locations. </a:t>
            </a:r>
          </a:p>
        </p:txBody>
      </p:sp>
      <p:sp>
        <p:nvSpPr>
          <p:cNvPr id="23555" name="Slide Number Placeholder 3"/>
          <p:cNvSpPr>
            <a:spLocks noGrp="1"/>
          </p:cNvSpPr>
          <p:nvPr>
            <p:ph type="sldNum" sz="quarter" idx="5"/>
          </p:nvPr>
        </p:nvSpPr>
        <p:spPr>
          <a:noFill/>
        </p:spPr>
        <p:txBody>
          <a:bodyPr/>
          <a:lstStyle/>
          <a:p>
            <a:fld id="{ECF80276-B85E-4116-8363-D9BF4A6D5180}"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r>
              <a:rPr lang="en-US" smtClean="0"/>
              <a:t>Create a new library. There are four default libraries; you can create new libraries for other collections.</a:t>
            </a:r>
          </a:p>
          <a:p>
            <a:pPr marL="171450" indent="-171450">
              <a:buFontTx/>
              <a:buChar char="•"/>
            </a:pPr>
            <a:r>
              <a:rPr lang="en-US" smtClean="0"/>
              <a:t>Arrange items by folder, date, and other attributes. Items in a library can be arranged in different ways using the Arrange By menu, located in the library pane (above the file list) in any open library. For example, you can arrange your Music library by Artist to quickly find a song by a particular artist.</a:t>
            </a:r>
          </a:p>
          <a:p>
            <a:pPr marL="171450" indent="-171450">
              <a:buFontTx/>
              <a:buChar char="•"/>
            </a:pPr>
            <a:r>
              <a:rPr lang="en-US" smtClean="0"/>
              <a:t>Include or remove folders. Libraries gather content from included folders or library locations. </a:t>
            </a:r>
            <a:endParaRPr lang="en-US" smtClean="0">
              <a:hlinkClick r:id="rId3"/>
            </a:endParaRPr>
          </a:p>
          <a:p>
            <a:pPr marL="171450" indent="-171450">
              <a:buFontTx/>
              <a:buChar char="•"/>
            </a:pPr>
            <a:r>
              <a:rPr lang="en-US" smtClean="0"/>
              <a:t>Change the default save location, which determines where an item is stored when it's copied, moved, or saved to the library.</a:t>
            </a:r>
            <a:endParaRPr lang="en-US" smtClean="0">
              <a:hlinkClick r:id="rId4"/>
            </a:endParaRPr>
          </a:p>
        </p:txBody>
      </p:sp>
      <p:sp>
        <p:nvSpPr>
          <p:cNvPr id="25603" name="Slide Number Placeholder 3"/>
          <p:cNvSpPr>
            <a:spLocks noGrp="1"/>
          </p:cNvSpPr>
          <p:nvPr>
            <p:ph type="sldNum" sz="quarter" idx="5"/>
          </p:nvPr>
        </p:nvSpPr>
        <p:spPr>
          <a:noFill/>
        </p:spPr>
        <p:txBody>
          <a:bodyPr/>
          <a:lstStyle/>
          <a:p>
            <a:fld id="{706D23E1-6757-4597-8000-63774417BA12}"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pPr marL="171450" indent="-171450">
              <a:buFontTx/>
              <a:buChar char="•"/>
            </a:pPr>
            <a:r>
              <a:rPr lang="en-US" smtClean="0"/>
              <a:t>If a demonstration or virtual machine is available, open Windows Explorer and add a new location to the documents library as described on the slide. </a:t>
            </a:r>
          </a:p>
          <a:p>
            <a:pPr marL="171450" indent="-171450">
              <a:buFontTx/>
              <a:buChar char="•"/>
            </a:pPr>
            <a:r>
              <a:rPr lang="en-US" smtClean="0"/>
              <a:t>Open WordPad by typing </a:t>
            </a:r>
            <a:r>
              <a:rPr lang="en-US" b="1" smtClean="0"/>
              <a:t>Wordpad</a:t>
            </a:r>
            <a:r>
              <a:rPr lang="en-US" smtClean="0"/>
              <a:t> in the Search Programs And Files box and press ENTER.</a:t>
            </a:r>
          </a:p>
          <a:p>
            <a:pPr marL="171450" indent="-171450">
              <a:buFontTx/>
              <a:buChar char="•"/>
            </a:pPr>
            <a:r>
              <a:rPr lang="en-US" smtClean="0"/>
              <a:t>Type </a:t>
            </a:r>
            <a:r>
              <a:rPr lang="en-US" b="1" smtClean="0"/>
              <a:t>Hello World </a:t>
            </a:r>
            <a:r>
              <a:rPr lang="en-US" smtClean="0"/>
              <a:t>and save the file, accepting the default name.</a:t>
            </a:r>
          </a:p>
          <a:p>
            <a:pPr marL="171450" indent="-171450">
              <a:buFontTx/>
              <a:buChar char="•"/>
            </a:pPr>
            <a:r>
              <a:rPr lang="en-US" smtClean="0"/>
              <a:t>Open Windows Explorer and open the documents library and find the file that you just saved. It should be in the new location.</a:t>
            </a:r>
          </a:p>
        </p:txBody>
      </p:sp>
      <p:sp>
        <p:nvSpPr>
          <p:cNvPr id="27651" name="Slide Number Placeholder 3"/>
          <p:cNvSpPr>
            <a:spLocks noGrp="1"/>
          </p:cNvSpPr>
          <p:nvPr>
            <p:ph type="sldNum" sz="quarter" idx="5"/>
          </p:nvPr>
        </p:nvSpPr>
        <p:spPr>
          <a:noFill/>
        </p:spPr>
        <p:txBody>
          <a:bodyPr/>
          <a:lstStyle/>
          <a:p>
            <a:fld id="{51F0633E-E9D8-45F5-B8DE-889EF7DE431F}"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When you use offline files, it doesn't matter if your network goes down or the network folder you are accessing becomes unavailable. If either occurs, Windows automatically opens offline copies of files stored on your computer instead of the files on the network folder, and you can continue working without interruption.</a:t>
            </a:r>
          </a:p>
          <a:p>
            <a:pPr marL="171450" indent="-171450">
              <a:buFont typeface="Arial" pitchFamily="34" charset="0"/>
              <a:buChar char="•"/>
              <a:defRPr/>
            </a:pPr>
            <a:r>
              <a:rPr lang="en-US" dirty="0" smtClean="0"/>
              <a:t>When you're disconnected from the network, you normally can't open any files stored on the network. With offline files, you can disconnect from the network and still have copies of all the network files that you've made available offline. This is particularly useful if you travel with a laptop.</a:t>
            </a:r>
          </a:p>
          <a:p>
            <a:pPr marL="171450" indent="-171450">
              <a:buFont typeface="Arial" pitchFamily="34" charset="0"/>
              <a:buChar char="•"/>
              <a:defRPr/>
            </a:pPr>
            <a:r>
              <a:rPr lang="en-US" dirty="0" smtClean="0"/>
              <a:t>Any time you want to sync with the latest version of files in a network folder, you can do so with the click of a button.</a:t>
            </a:r>
          </a:p>
          <a:p>
            <a:pPr marL="171450" indent="-171450">
              <a:buFont typeface="Arial" pitchFamily="34" charset="0"/>
              <a:buChar char="•"/>
              <a:defRPr/>
            </a:pPr>
            <a:r>
              <a:rPr lang="en-US" dirty="0" smtClean="0"/>
              <a:t>When you have a slow connection to a network, working with files in a shared network folder can be inefficient. To speed things up, you can switch easily to working with offline copies of your network files at any time.</a:t>
            </a:r>
          </a:p>
          <a:p>
            <a:pPr>
              <a:defRPr/>
            </a:pPr>
            <a:endParaRPr lang="en-US" dirty="0" smtClean="0"/>
          </a:p>
        </p:txBody>
      </p:sp>
      <p:sp>
        <p:nvSpPr>
          <p:cNvPr id="29699" name="Slide Number Placeholder 3"/>
          <p:cNvSpPr>
            <a:spLocks noGrp="1"/>
          </p:cNvSpPr>
          <p:nvPr>
            <p:ph type="sldNum" sz="quarter" idx="5"/>
          </p:nvPr>
        </p:nvSpPr>
        <p:spPr>
          <a:noFill/>
        </p:spPr>
        <p:txBody>
          <a:bodyPr/>
          <a:lstStyle/>
          <a:p>
            <a:fld id="{E28B3F2A-EB57-4540-867A-1A2BE378337C}"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endParaRPr lang="en-US" smtClean="0"/>
          </a:p>
        </p:txBody>
      </p:sp>
      <p:sp>
        <p:nvSpPr>
          <p:cNvPr id="31747" name="Slide Number Placeholder 3"/>
          <p:cNvSpPr>
            <a:spLocks noGrp="1"/>
          </p:cNvSpPr>
          <p:nvPr>
            <p:ph type="sldNum" sz="quarter" idx="5"/>
          </p:nvPr>
        </p:nvSpPr>
        <p:spPr>
          <a:noFill/>
        </p:spPr>
        <p:txBody>
          <a:bodyPr/>
          <a:lstStyle/>
          <a:p>
            <a:fld id="{C57226EA-71D6-4809-836C-2DCE80A1A840}"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4.4</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Libraries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4.4</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37500" cy="4808537"/>
          </a:xfrm>
        </p:spPr>
        <p:txBody>
          <a:bodyPr vert="horz" wrap="square" lIns="91440" tIns="45720" rIns="91440" bIns="45720" numCol="1" anchor="t" anchorCtr="0" compatLnSpc="1">
            <a:prstTxWarp prst="textNoShape">
              <a:avLst/>
            </a:prstTxWarp>
          </a:bodyPr>
          <a:lstStyle/>
          <a:p>
            <a:pPr marL="457200" indent="-457200">
              <a:buFont typeface="Wingdings" charset="2"/>
              <a:buNone/>
              <a:defRPr/>
            </a:pPr>
            <a:r>
              <a:rPr lang="en-US" sz="2800" dirty="0" smtClean="0"/>
              <a:t>Configuring Offline Files</a:t>
            </a:r>
          </a:p>
          <a:p>
            <a:pPr marL="457200" indent="-457200">
              <a:buFont typeface="Wingdings" pitchFamily="2" charset="2"/>
              <a:buNone/>
              <a:defRPr/>
            </a:pPr>
            <a:r>
              <a:rPr lang="en-US" sz="2000" b="0" dirty="0" smtClean="0"/>
              <a:t>Make </a:t>
            </a:r>
            <a:r>
              <a:rPr lang="en-US" sz="2000" b="0" dirty="0"/>
              <a:t>a folder available </a:t>
            </a:r>
            <a:r>
              <a:rPr lang="en-US" sz="2000" b="0" dirty="0" smtClean="0"/>
              <a:t>offline as follows:</a:t>
            </a:r>
            <a:endParaRPr lang="en-US" sz="2000" b="0" dirty="0"/>
          </a:p>
          <a:p>
            <a:pPr marL="457200" indent="-457200">
              <a:defRPr/>
            </a:pPr>
            <a:r>
              <a:rPr lang="en-US" sz="2000" b="0" dirty="0"/>
              <a:t>Connect to </a:t>
            </a:r>
            <a:r>
              <a:rPr lang="en-US" sz="2000" b="0" dirty="0" smtClean="0"/>
              <a:t>the resource </a:t>
            </a:r>
            <a:r>
              <a:rPr lang="en-US" sz="2000" b="0" dirty="0"/>
              <a:t>over the </a:t>
            </a:r>
            <a:r>
              <a:rPr lang="en-US" sz="2000" b="0" dirty="0" smtClean="0"/>
              <a:t>network.</a:t>
            </a:r>
          </a:p>
          <a:p>
            <a:pPr marL="457200" indent="-457200">
              <a:defRPr/>
            </a:pPr>
            <a:r>
              <a:rPr lang="en-US" sz="2000" b="0" dirty="0" smtClean="0"/>
              <a:t>Right-click the folder or share and select Always Available Offline. The folder will be represented with a synchronized icon.</a:t>
            </a:r>
          </a:p>
          <a:p>
            <a:pP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2770" name="Picture 2"/>
          <p:cNvPicPr>
            <a:picLocks noChangeAspect="1"/>
          </p:cNvPicPr>
          <p:nvPr/>
        </p:nvPicPr>
        <p:blipFill>
          <a:blip r:embed="rId3"/>
          <a:srcRect/>
          <a:stretch>
            <a:fillRect/>
          </a:stretch>
        </p:blipFill>
        <p:spPr bwMode="auto">
          <a:xfrm>
            <a:off x="2397125" y="3613150"/>
            <a:ext cx="5781675" cy="2843213"/>
          </a:xfrm>
          <a:prstGeom prst="rect">
            <a:avLst/>
          </a:prstGeom>
          <a:noFill/>
          <a:ln w="9525">
            <a:noFill/>
            <a:miter lim="800000"/>
            <a:headEnd/>
            <a:tailEnd/>
          </a:ln>
        </p:spPr>
      </p:pic>
      <p:pic>
        <p:nvPicPr>
          <p:cNvPr id="32771" name="Picture 2"/>
          <p:cNvPicPr>
            <a:picLocks noChangeAspect="1" noChangeArrowheads="1"/>
          </p:cNvPicPr>
          <p:nvPr/>
        </p:nvPicPr>
        <p:blipFill>
          <a:blip r:embed="rId4"/>
          <a:srcRect/>
          <a:stretch>
            <a:fillRect/>
          </a:stretch>
        </p:blipFill>
        <p:spPr bwMode="auto">
          <a:xfrm>
            <a:off x="1092200" y="3986213"/>
            <a:ext cx="1000125" cy="47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483100" cy="473868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Configuring Offline Files (continued)</a:t>
            </a:r>
          </a:p>
          <a:p>
            <a:pPr marL="457200" indent="-457200">
              <a:buFont typeface="Wingdings" pitchFamily="2" charset="2"/>
              <a:buNone/>
              <a:defRPr/>
            </a:pPr>
            <a:endParaRPr lang="en-US" sz="1800" dirty="0" smtClean="0"/>
          </a:p>
          <a:p>
            <a:pPr marL="274320" indent="0">
              <a:buFont typeface="Wingdings" charset="2"/>
              <a:buNone/>
              <a:defRPr/>
            </a:pPr>
            <a:r>
              <a:rPr lang="en-US" sz="2000" b="0" dirty="0"/>
              <a:t>M</a:t>
            </a:r>
            <a:r>
              <a:rPr lang="en-US" sz="2000" b="0" dirty="0" smtClean="0"/>
              <a:t>anage offline files as follows:</a:t>
            </a:r>
          </a:p>
          <a:p>
            <a:pPr>
              <a:defRPr/>
            </a:pPr>
            <a:r>
              <a:rPr lang="en-US" sz="2000" b="0" dirty="0" smtClean="0"/>
              <a:t>Click Start.</a:t>
            </a:r>
          </a:p>
          <a:p>
            <a:pPr>
              <a:defRPr/>
            </a:pPr>
            <a:r>
              <a:rPr lang="en-US" sz="2000" b="0" dirty="0" smtClean="0"/>
              <a:t>Type </a:t>
            </a:r>
            <a:r>
              <a:rPr lang="en-US" sz="2000" dirty="0" smtClean="0"/>
              <a:t>offline files </a:t>
            </a:r>
            <a:r>
              <a:rPr lang="en-US" sz="2000" b="0" dirty="0" smtClean="0"/>
              <a:t>in the Search Programs And Files field.</a:t>
            </a:r>
          </a:p>
          <a:p>
            <a:pPr>
              <a:defRPr/>
            </a:pPr>
            <a:r>
              <a:rPr lang="en-US" sz="2000" b="0" dirty="0" smtClean="0"/>
              <a:t>Press ENTER.</a:t>
            </a:r>
          </a:p>
          <a:p>
            <a:pP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4818" name="Picture 1"/>
          <p:cNvPicPr>
            <a:picLocks noChangeAspect="1"/>
          </p:cNvPicPr>
          <p:nvPr/>
        </p:nvPicPr>
        <p:blipFill>
          <a:blip r:embed="rId3"/>
          <a:srcRect/>
          <a:stretch>
            <a:fillRect/>
          </a:stretch>
        </p:blipFill>
        <p:spPr bwMode="auto">
          <a:xfrm>
            <a:off x="5197475" y="2055813"/>
            <a:ext cx="3222625" cy="363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idx="1"/>
          </p:nvPr>
        </p:nvSpPr>
        <p:spPr bwMode="auto">
          <a:xfrm>
            <a:off x="546100" y="1535113"/>
            <a:ext cx="7912100"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Configuring Offline Files (continued)</a:t>
            </a:r>
          </a:p>
          <a:p>
            <a:pPr marL="0" indent="0">
              <a:buFont typeface="Wingdings" pitchFamily="2" charset="2"/>
              <a:buNone/>
            </a:pPr>
            <a:endParaRPr lang="en-US" sz="1600" smtClean="0"/>
          </a:p>
          <a:p>
            <a:pPr marL="0" indent="0">
              <a:buFont typeface="Wingdings" pitchFamily="2" charset="2"/>
              <a:buNone/>
            </a:pPr>
            <a:r>
              <a:rPr lang="en-US" sz="2000" b="0" smtClean="0"/>
              <a:t>If you wish to ensure that your folders is synchronized before going offline, you can force synchronization of a folder marked for offline access.</a:t>
            </a:r>
          </a:p>
          <a:p>
            <a:pPr marL="517525" lvl="1" indent="-228600">
              <a:buClr>
                <a:schemeClr val="tx1"/>
              </a:buClr>
              <a:buSzPct val="70000"/>
              <a:buFont typeface="Wingdings" pitchFamily="2" charset="2"/>
              <a:buChar char="§"/>
            </a:pPr>
            <a:r>
              <a:rPr lang="en-US" sz="2000" smtClean="0"/>
              <a:t>Within Sync Center, right-click the folder and select Sync Offline Files</a:t>
            </a:r>
            <a:r>
              <a:rPr lang="en-US" sz="1800" smtClean="0"/>
              <a:t>.</a:t>
            </a:r>
          </a:p>
          <a:p>
            <a:pPr marL="0" indent="0">
              <a:buFont typeface="Wingdings" pitchFamily="2" charset="2"/>
              <a:buChar char="§"/>
            </a:pPr>
            <a:endParaRPr lang="en-US" sz="1800" b="0" smtClean="0"/>
          </a:p>
          <a:p>
            <a:pPr marL="0" indent="0">
              <a:buFont typeface="Wingdings" pitchFamily="2" charset="2"/>
              <a:buChar char="§"/>
            </a:pPr>
            <a:endParaRPr lang="en-US" sz="1800" b="0" smtClean="0"/>
          </a:p>
          <a:p>
            <a:pPr marL="0" indent="0">
              <a:buFont typeface="Wingdings" pitchFamily="2" charset="2"/>
              <a:buNone/>
            </a:pPr>
            <a:endParaRPr lang="en-US" sz="1800" b="0" smtClean="0"/>
          </a:p>
        </p:txBody>
      </p:sp>
      <p:pic>
        <p:nvPicPr>
          <p:cNvPr id="36866" name="Picture 2"/>
          <p:cNvPicPr>
            <a:picLocks noChangeAspect="1"/>
          </p:cNvPicPr>
          <p:nvPr/>
        </p:nvPicPr>
        <p:blipFill>
          <a:blip r:embed="rId3"/>
          <a:srcRect/>
          <a:stretch>
            <a:fillRect/>
          </a:stretch>
        </p:blipFill>
        <p:spPr bwMode="auto">
          <a:xfrm>
            <a:off x="2163763" y="3806825"/>
            <a:ext cx="4605337" cy="2690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console can be used to manage your offline files?</a:t>
            </a:r>
          </a:p>
          <a:p>
            <a:pPr marL="457200" indent="-457200">
              <a:buFont typeface="Arial Narrow" pitchFamily="34" charset="0"/>
              <a:buAutoNum type="arabicPeriod"/>
            </a:pPr>
            <a:r>
              <a:rPr lang="en-US" sz="2000" b="0" smtClean="0"/>
              <a:t>How must a network folder be configured to be added to a library?</a:t>
            </a:r>
          </a:p>
          <a:p>
            <a:pPr marL="457200" indent="-457200">
              <a:buFont typeface="Arial Narrow" pitchFamily="34" charset="0"/>
              <a:buAutoNum type="arabicPeriod"/>
            </a:pPr>
            <a:r>
              <a:rPr lang="en-US" sz="2000" b="0" smtClean="0"/>
              <a:t>What does the Set Save Location option in library Properties dialog box do?</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libraries.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Configuring libraries.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Configuring offline files.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locations are supported when using libraries?</a:t>
            </a:r>
          </a:p>
          <a:p>
            <a:pPr marL="457200" indent="-457200">
              <a:buFont typeface="Arial Narrow" pitchFamily="34" charset="0"/>
              <a:buAutoNum type="arabicPeriod"/>
            </a:pPr>
            <a:r>
              <a:rPr lang="en-US" sz="2000" b="0" smtClean="0"/>
              <a:t>What is a benefit of using offline files?</a:t>
            </a:r>
          </a:p>
          <a:p>
            <a:pPr marL="457200" indent="-457200">
              <a:buFont typeface="Arial Narrow" pitchFamily="34" charset="0"/>
              <a:buAutoNum type="arabicPeriod"/>
            </a:pPr>
            <a:r>
              <a:rPr lang="en-US" sz="2000" b="0" smtClean="0"/>
              <a:t>Can you share libraries with your homegroup?</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756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Libraries</a:t>
            </a:r>
          </a:p>
          <a:p>
            <a:pPr marL="457200" indent="-457200">
              <a:buFont typeface="Wingdings" pitchFamily="2" charset="2"/>
              <a:buNone/>
              <a:defRPr/>
            </a:pPr>
            <a:endParaRPr lang="en-US" sz="2000" dirty="0" smtClean="0"/>
          </a:p>
          <a:p>
            <a:pPr marL="457200" indent="-457200">
              <a:buFont typeface="Wingdings" pitchFamily="2" charset="2"/>
              <a:buChar char="§"/>
              <a:defRPr/>
            </a:pPr>
            <a:r>
              <a:rPr lang="en-US" sz="2000" b="0" dirty="0" smtClean="0"/>
              <a:t>Libraries manage documents</a:t>
            </a:r>
            <a:r>
              <a:rPr lang="en-US" sz="2000" b="0" dirty="0"/>
              <a:t>, music, pictures, and other </a:t>
            </a:r>
            <a:r>
              <a:rPr lang="en-US" sz="2000" b="0" dirty="0" smtClean="0"/>
              <a:t>files. </a:t>
            </a:r>
          </a:p>
          <a:p>
            <a:pPr marL="457200" indent="-457200">
              <a:buFont typeface="Wingdings" pitchFamily="2" charset="2"/>
              <a:buChar char="§"/>
              <a:defRPr/>
            </a:pPr>
            <a:r>
              <a:rPr lang="en-US" sz="2000" b="0" dirty="0"/>
              <a:t>B</a:t>
            </a:r>
            <a:r>
              <a:rPr lang="en-US" sz="2000" b="0" dirty="0" smtClean="0"/>
              <a:t>rowse files in the </a:t>
            </a:r>
            <a:r>
              <a:rPr lang="en-US" sz="2000" b="0" dirty="0"/>
              <a:t>same way </a:t>
            </a:r>
            <a:r>
              <a:rPr lang="en-US" sz="2000" b="0" dirty="0" smtClean="0"/>
              <a:t>that you </a:t>
            </a:r>
            <a:r>
              <a:rPr lang="en-US" sz="2000" b="0" dirty="0"/>
              <a:t>would in a </a:t>
            </a:r>
            <a:r>
              <a:rPr lang="en-US" sz="2000" b="0" dirty="0" smtClean="0"/>
              <a:t>folder, or view files </a:t>
            </a:r>
            <a:r>
              <a:rPr lang="en-US" sz="2000" b="0" dirty="0"/>
              <a:t>arranged by properties </a:t>
            </a:r>
            <a:r>
              <a:rPr lang="en-US" sz="2000" b="0" dirty="0" smtClean="0"/>
              <a:t>such as date</a:t>
            </a:r>
            <a:r>
              <a:rPr lang="en-US" sz="2000" b="0" dirty="0"/>
              <a:t>, type, and </a:t>
            </a:r>
            <a:r>
              <a:rPr lang="en-US" sz="2000" b="0" dirty="0" smtClean="0"/>
              <a:t>author.</a:t>
            </a:r>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20482" name="Picture 1"/>
          <p:cNvPicPr>
            <a:picLocks noChangeAspect="1"/>
          </p:cNvPicPr>
          <p:nvPr/>
        </p:nvPicPr>
        <p:blipFill>
          <a:blip r:embed="rId3"/>
          <a:srcRect/>
          <a:stretch>
            <a:fillRect/>
          </a:stretch>
        </p:blipFill>
        <p:spPr bwMode="auto">
          <a:xfrm>
            <a:off x="1335088" y="3690938"/>
            <a:ext cx="6473825" cy="2728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Libraries (continued)</a:t>
            </a:r>
          </a:p>
          <a:p>
            <a:pPr marL="457200" indent="-457200">
              <a:buFont typeface="Wingdings" pitchFamily="2" charset="2"/>
              <a:buNone/>
            </a:pPr>
            <a:endParaRPr lang="en-US" sz="1400" smtClean="0"/>
          </a:p>
          <a:p>
            <a:pPr marL="457200" indent="-457200">
              <a:buFont typeface="Wingdings" pitchFamily="2" charset="2"/>
              <a:buNone/>
            </a:pPr>
            <a:r>
              <a:rPr lang="en-US" sz="2000" b="0" smtClean="0"/>
              <a:t>Default libraries include:</a:t>
            </a:r>
          </a:p>
          <a:p>
            <a:pPr marL="585788" lvl="1" indent="-457200">
              <a:buClr>
                <a:schemeClr val="tx1"/>
              </a:buClr>
              <a:buSzPct val="70000"/>
              <a:buFont typeface="Wingdings" pitchFamily="2" charset="2"/>
              <a:buChar char="§"/>
            </a:pPr>
            <a:r>
              <a:rPr lang="en-US" sz="2000" smtClean="0"/>
              <a:t>Documents</a:t>
            </a:r>
          </a:p>
          <a:p>
            <a:pPr marL="585788" lvl="1" indent="-457200">
              <a:buClr>
                <a:schemeClr val="tx1"/>
              </a:buClr>
              <a:buSzPct val="70000"/>
              <a:buFont typeface="Wingdings" pitchFamily="2" charset="2"/>
              <a:buChar char="§"/>
            </a:pPr>
            <a:r>
              <a:rPr lang="en-US" sz="2000" smtClean="0"/>
              <a:t>Music</a:t>
            </a:r>
          </a:p>
          <a:p>
            <a:pPr marL="585788" lvl="1" indent="-457200">
              <a:buClr>
                <a:schemeClr val="tx1"/>
              </a:buClr>
              <a:buSzPct val="70000"/>
              <a:buFont typeface="Wingdings" pitchFamily="2" charset="2"/>
              <a:buChar char="§"/>
            </a:pPr>
            <a:r>
              <a:rPr lang="en-US" sz="2000" smtClean="0"/>
              <a:t>Pictures</a:t>
            </a:r>
          </a:p>
          <a:p>
            <a:pPr marL="585788" lvl="1" indent="-457200">
              <a:buClr>
                <a:schemeClr val="tx1"/>
              </a:buClr>
              <a:buSzPct val="70000"/>
              <a:buFont typeface="Wingdings" pitchFamily="2" charset="2"/>
              <a:buChar char="§"/>
            </a:pPr>
            <a:r>
              <a:rPr lang="en-US" sz="2000" smtClean="0"/>
              <a:t>Videos</a:t>
            </a:r>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pic>
        <p:nvPicPr>
          <p:cNvPr id="22530" name="Picture 2"/>
          <p:cNvPicPr>
            <a:picLocks noChangeAspect="1"/>
          </p:cNvPicPr>
          <p:nvPr/>
        </p:nvPicPr>
        <p:blipFill>
          <a:blip r:embed="rId3"/>
          <a:srcRect/>
          <a:stretch>
            <a:fillRect/>
          </a:stretch>
        </p:blipFill>
        <p:spPr bwMode="auto">
          <a:xfrm>
            <a:off x="2536825" y="2859088"/>
            <a:ext cx="2260600" cy="2825750"/>
          </a:xfrm>
          <a:prstGeom prst="rect">
            <a:avLst/>
          </a:prstGeom>
          <a:noFill/>
          <a:ln w="9525">
            <a:noFill/>
            <a:miter lim="800000"/>
            <a:headEnd/>
            <a:tailEnd/>
          </a:ln>
        </p:spPr>
      </p:pic>
      <p:pic>
        <p:nvPicPr>
          <p:cNvPr id="22531" name="Picture 3"/>
          <p:cNvPicPr>
            <a:picLocks noChangeAspect="1"/>
          </p:cNvPicPr>
          <p:nvPr/>
        </p:nvPicPr>
        <p:blipFill>
          <a:blip r:embed="rId4"/>
          <a:srcRect/>
          <a:stretch>
            <a:fillRect/>
          </a:stretch>
        </p:blipFill>
        <p:spPr bwMode="auto">
          <a:xfrm>
            <a:off x="5141913" y="1955800"/>
            <a:ext cx="3328987" cy="4527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899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Libraries (continued)</a:t>
            </a:r>
          </a:p>
          <a:p>
            <a:pPr marL="457200" indent="-457200">
              <a:buFont typeface="Wingdings" pitchFamily="2" charset="2"/>
              <a:buNone/>
            </a:pPr>
            <a:endParaRPr lang="en-US" sz="2000" smtClean="0"/>
          </a:p>
          <a:p>
            <a:pPr marL="457200" indent="-457200">
              <a:buFont typeface="Wingdings" pitchFamily="2" charset="2"/>
              <a:buChar char="§"/>
            </a:pPr>
            <a:r>
              <a:rPr lang="en-US" sz="2000" b="0" smtClean="0"/>
              <a:t>A library gathers files from different locations and displays them as a single collection without moving them from where they’re stored.</a:t>
            </a:r>
          </a:p>
          <a:p>
            <a:pPr marL="457200" indent="-457200">
              <a:buFont typeface="Wingdings" pitchFamily="2" charset="2"/>
              <a:buChar char="§"/>
            </a:pPr>
            <a:r>
              <a:rPr lang="en-US" sz="2000" b="0" smtClean="0"/>
              <a:t>Tasks:</a:t>
            </a:r>
          </a:p>
          <a:p>
            <a:pPr marL="860425" lvl="1" indent="-280988">
              <a:buClr>
                <a:schemeClr val="tx1"/>
              </a:buClr>
              <a:buSzPct val="70000"/>
              <a:buFontTx/>
              <a:buChar char="o"/>
            </a:pPr>
            <a:r>
              <a:rPr lang="en-US" sz="1800" smtClean="0"/>
              <a:t>Create a new library.</a:t>
            </a:r>
          </a:p>
          <a:p>
            <a:pPr marL="860425" lvl="1" indent="-280988">
              <a:buClr>
                <a:schemeClr val="tx1"/>
              </a:buClr>
              <a:buSzPct val="70000"/>
              <a:buFontTx/>
              <a:buChar char="o"/>
            </a:pPr>
            <a:r>
              <a:rPr lang="en-US" sz="1800" smtClean="0"/>
              <a:t>Arrange items by folder, date, and other attributes.</a:t>
            </a:r>
          </a:p>
          <a:p>
            <a:pPr marL="860425" lvl="1" indent="-280988">
              <a:buClr>
                <a:schemeClr val="tx1"/>
              </a:buClr>
              <a:buSzPct val="70000"/>
              <a:buFontTx/>
              <a:buChar char="o"/>
            </a:pPr>
            <a:r>
              <a:rPr lang="en-US" sz="1800" smtClean="0"/>
              <a:t>Include or remove folders.</a:t>
            </a:r>
          </a:p>
          <a:p>
            <a:pPr marL="860425" lvl="1" indent="-280988">
              <a:buClr>
                <a:schemeClr val="tx1"/>
              </a:buClr>
              <a:buSzPct val="70000"/>
              <a:buFontTx/>
              <a:buChar char="o"/>
            </a:pPr>
            <a:r>
              <a:rPr lang="en-US" sz="1800" smtClean="0"/>
              <a:t>Change the default save location.</a:t>
            </a:r>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686300" cy="4808537"/>
          </a:xfrm>
        </p:spPr>
        <p:txBody>
          <a:bodyPr vert="horz" wrap="square" lIns="91440" tIns="45720" rIns="91440" bIns="45720" numCol="1" anchor="t" anchorCtr="0" compatLnSpc="1">
            <a:prstTxWarp prst="textNoShape">
              <a:avLst/>
            </a:prstTxWarp>
          </a:bodyPr>
          <a:lstStyle/>
          <a:p>
            <a:pPr marL="457200" indent="-457200">
              <a:buFont typeface="Wingdings" charset="2"/>
              <a:buNone/>
              <a:defRPr/>
            </a:pPr>
            <a:r>
              <a:rPr lang="en-US" sz="2800" dirty="0" smtClean="0"/>
              <a:t>Adding </a:t>
            </a:r>
            <a:r>
              <a:rPr lang="en-US" sz="2800" dirty="0"/>
              <a:t>a </a:t>
            </a:r>
            <a:r>
              <a:rPr lang="en-US" sz="2800" dirty="0" smtClean="0"/>
              <a:t>Location </a:t>
            </a:r>
            <a:r>
              <a:rPr lang="en-US" sz="2800" dirty="0"/>
              <a:t>to a </a:t>
            </a:r>
            <a:r>
              <a:rPr lang="en-US" sz="2800" dirty="0" smtClean="0"/>
              <a:t>Library</a:t>
            </a:r>
          </a:p>
          <a:p>
            <a:pPr marL="457200" indent="-457200">
              <a:buFont typeface="Wingdings" charset="2"/>
              <a:buNone/>
              <a:defRPr/>
            </a:pPr>
            <a:endParaRPr lang="en-US" sz="1800" dirty="0"/>
          </a:p>
          <a:p>
            <a:pPr marL="457200" indent="-457200">
              <a:buFont typeface="Wingdings" pitchFamily="2" charset="2"/>
              <a:buChar char="§"/>
              <a:defRPr/>
            </a:pPr>
            <a:r>
              <a:rPr lang="en-US" sz="2000" b="0" dirty="0" smtClean="0"/>
              <a:t>Open Windows Explorer and expand the Library folder. </a:t>
            </a:r>
          </a:p>
          <a:p>
            <a:pPr marL="457200" indent="-457200">
              <a:buFont typeface="Wingdings" pitchFamily="2" charset="2"/>
              <a:buChar char="§"/>
              <a:defRPr/>
            </a:pPr>
            <a:r>
              <a:rPr lang="en-US" sz="2000" b="0" dirty="0" smtClean="0"/>
              <a:t>Right-click the Documents library and select Properties.</a:t>
            </a:r>
          </a:p>
          <a:p>
            <a:pPr marL="457200" indent="-457200">
              <a:buFont typeface="Wingdings" pitchFamily="2" charset="2"/>
              <a:buChar char="§"/>
              <a:defRPr/>
            </a:pPr>
            <a:r>
              <a:rPr lang="en-US" sz="2000" b="0" dirty="0" smtClean="0"/>
              <a:t>Click Include A Folder and browse to the folder to be added to the library.</a:t>
            </a:r>
          </a:p>
          <a:p>
            <a:pPr marL="457200" indent="-457200">
              <a:buFont typeface="Wingdings" pitchFamily="2" charset="2"/>
              <a:buChar char="§"/>
              <a:defRPr/>
            </a:pPr>
            <a:r>
              <a:rPr lang="en-US" sz="2000" b="0" dirty="0" smtClean="0"/>
              <a:t>The default save location for file types can be changed by highlighting the library location and clicking Set Save Location</a:t>
            </a:r>
            <a:r>
              <a:rPr lang="en-US" sz="1800" b="0" dirty="0" smtClean="0"/>
              <a:t>.</a:t>
            </a:r>
          </a:p>
          <a:p>
            <a:pPr marL="0" indent="0">
              <a:buFont typeface="Wingdings" charset="2"/>
              <a:buNone/>
              <a:defRPr/>
            </a:pPr>
            <a:endParaRPr lang="en-US" sz="1800" b="0" dirty="0" smtClean="0"/>
          </a:p>
        </p:txBody>
      </p:sp>
      <p:pic>
        <p:nvPicPr>
          <p:cNvPr id="26626" name="Picture 2"/>
          <p:cNvPicPr>
            <a:picLocks noChangeAspect="1"/>
          </p:cNvPicPr>
          <p:nvPr/>
        </p:nvPicPr>
        <p:blipFill>
          <a:blip r:embed="rId3"/>
          <a:srcRect/>
          <a:stretch>
            <a:fillRect/>
          </a:stretch>
        </p:blipFill>
        <p:spPr bwMode="auto">
          <a:xfrm>
            <a:off x="5208588" y="1689100"/>
            <a:ext cx="3340100" cy="4583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79502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Offline Files</a:t>
            </a:r>
          </a:p>
          <a:p>
            <a:pPr marL="457200" indent="-457200">
              <a:buFont typeface="Wingdings" pitchFamily="2" charset="2"/>
              <a:buNone/>
            </a:pPr>
            <a:endParaRPr lang="en-US" sz="1600" smtClean="0"/>
          </a:p>
          <a:p>
            <a:pPr marL="457200" indent="-457200">
              <a:buFont typeface="Wingdings" pitchFamily="2" charset="2"/>
              <a:buNone/>
            </a:pPr>
            <a:r>
              <a:rPr lang="en-US" sz="2800" b="0" smtClean="0"/>
              <a:t>	</a:t>
            </a:r>
            <a:r>
              <a:rPr lang="en-US" sz="2000" b="0" smtClean="0"/>
              <a:t>Benefits:</a:t>
            </a:r>
          </a:p>
          <a:p>
            <a:pPr marL="800100" lvl="1" indent="-342900">
              <a:buClr>
                <a:schemeClr val="tx1"/>
              </a:buClr>
              <a:buSzPct val="70000"/>
              <a:buFont typeface="Wingdings" pitchFamily="2" charset="2"/>
              <a:buChar char="§"/>
            </a:pPr>
            <a:r>
              <a:rPr lang="en-US" sz="2000" smtClean="0"/>
              <a:t>Files are unaffected by network outages.</a:t>
            </a:r>
          </a:p>
          <a:p>
            <a:pPr marL="800100" lvl="1" indent="-342900">
              <a:buClr>
                <a:schemeClr val="tx1"/>
              </a:buClr>
              <a:buSzPct val="70000"/>
              <a:buFont typeface="Wingdings" pitchFamily="2" charset="2"/>
              <a:buChar char="§"/>
            </a:pPr>
            <a:r>
              <a:rPr lang="en-US" sz="2000" smtClean="0"/>
              <a:t>Files can be worked with while away from the network.</a:t>
            </a:r>
          </a:p>
          <a:p>
            <a:pPr marL="800100" lvl="1" indent="-342900">
              <a:buClr>
                <a:schemeClr val="tx1"/>
              </a:buClr>
              <a:buSzPct val="70000"/>
              <a:buFont typeface="Wingdings" pitchFamily="2" charset="2"/>
              <a:buChar char="§"/>
            </a:pPr>
            <a:r>
              <a:rPr lang="en-US" sz="2000" smtClean="0"/>
              <a:t>Files are synched easily with network files.</a:t>
            </a:r>
          </a:p>
          <a:p>
            <a:pPr marL="800100" lvl="1" indent="-342900">
              <a:buClr>
                <a:schemeClr val="tx1"/>
              </a:buClr>
              <a:buSzPct val="70000"/>
              <a:buFont typeface="Wingdings" pitchFamily="2" charset="2"/>
              <a:buChar char="§"/>
            </a:pPr>
            <a:r>
              <a:rPr lang="en-US" sz="2000" smtClean="0"/>
              <a:t>User efficiency is increased when working over a slow network.</a:t>
            </a:r>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010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O</a:t>
            </a:r>
            <a:r>
              <a:rPr lang="en-US" sz="2800" dirty="0" smtClean="0"/>
              <a:t>ffline Files (continued)</a:t>
            </a:r>
          </a:p>
          <a:p>
            <a:pPr marL="457200" indent="-457200">
              <a:buFont typeface="Wingdings" pitchFamily="2" charset="2"/>
              <a:buNone/>
              <a:defRPr/>
            </a:pPr>
            <a:endParaRPr lang="en-US" sz="1800" dirty="0" smtClean="0"/>
          </a:p>
          <a:p>
            <a:pPr marL="0" indent="0">
              <a:buFont typeface="Wingdings" charset="2"/>
              <a:buNone/>
              <a:defRPr/>
            </a:pPr>
            <a:r>
              <a:rPr lang="en-US" sz="2000" b="0" dirty="0" smtClean="0"/>
              <a:t>Enhancements in Windows 7:</a:t>
            </a:r>
          </a:p>
          <a:p>
            <a:pPr>
              <a:defRPr/>
            </a:pPr>
            <a:r>
              <a:rPr lang="en-US" sz="2000" b="0" dirty="0"/>
              <a:t>Transparent caching on </a:t>
            </a:r>
            <a:r>
              <a:rPr lang="en-US" sz="2000" b="0" dirty="0" smtClean="0"/>
              <a:t>clients </a:t>
            </a:r>
            <a:r>
              <a:rPr lang="en-US" sz="2000" b="0" dirty="0"/>
              <a:t>for shared </a:t>
            </a:r>
            <a:r>
              <a:rPr lang="en-US" sz="2000" b="0" dirty="0" smtClean="0"/>
              <a:t>folders reduces </a:t>
            </a:r>
            <a:r>
              <a:rPr lang="en-US" sz="2000" b="0" dirty="0"/>
              <a:t>the time required to access files </a:t>
            </a:r>
            <a:r>
              <a:rPr lang="en-US" sz="2000" b="0" dirty="0" smtClean="0"/>
              <a:t>across a slow network after the first time. </a:t>
            </a:r>
            <a:r>
              <a:rPr lang="en-US" sz="2000" b="0" dirty="0"/>
              <a:t>This is combined with protocol enhancements that eliminate multiple, redundant network operations when opening or saving files to provide an improved application experience across slow networks.</a:t>
            </a:r>
          </a:p>
          <a:p>
            <a:pPr>
              <a:defRPr/>
            </a:pPr>
            <a:r>
              <a:rPr lang="en-US" sz="2000" b="0" dirty="0" smtClean="0"/>
              <a:t>Background </a:t>
            </a:r>
            <a:r>
              <a:rPr lang="en-US" sz="2000" b="0" dirty="0"/>
              <a:t>synchronization capabilities for offline </a:t>
            </a:r>
            <a:r>
              <a:rPr lang="en-US" sz="2000" b="0" dirty="0" smtClean="0"/>
              <a:t>files reduce </a:t>
            </a:r>
            <a:r>
              <a:rPr lang="en-US" sz="2000" b="0" dirty="0"/>
              <a:t>administrative overhead and </a:t>
            </a:r>
            <a:r>
              <a:rPr lang="en-US" sz="2000" b="0" dirty="0" smtClean="0"/>
              <a:t>enhance the user </a:t>
            </a:r>
            <a:r>
              <a:rPr lang="en-US" sz="2000" b="0" dirty="0"/>
              <a:t>experience. </a:t>
            </a:r>
            <a:endParaRPr lang="en-US" sz="2000" b="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4F4B0BE-646D-4C19-8C40-38320EEB264D}"/>
</file>

<file path=customXml/itemProps2.xml><?xml version="1.0" encoding="utf-8"?>
<ds:datastoreItem xmlns:ds="http://schemas.openxmlformats.org/officeDocument/2006/customXml" ds:itemID="{C399284A-FC73-4EF9-992A-AB7E76F44337}"/>
</file>

<file path=customXml/itemProps3.xml><?xml version="1.0" encoding="utf-8"?>
<ds:datastoreItem xmlns:ds="http://schemas.openxmlformats.org/officeDocument/2006/customXml" ds:itemID="{4EB88294-158A-4744-A2F5-B79617DC2C2C}"/>
</file>

<file path=docProps/app.xml><?xml version="1.0" encoding="utf-8"?>
<Properties xmlns="http://schemas.openxmlformats.org/officeDocument/2006/extended-properties" xmlns:vt="http://schemas.openxmlformats.org/officeDocument/2006/docPropsVTypes">
  <Template>Eli_Guidelines_New</Template>
  <TotalTime>3589</TotalTime>
  <Words>1083</Words>
  <Application>Microsoft Office PowerPoint</Application>
  <PresentationFormat>On-screen Show (4:3)</PresentationFormat>
  <Paragraphs>125</Paragraphs>
  <Slides>13</Slides>
  <Notes>13</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Arial Narrow</vt:lpstr>
      <vt:lpstr>Arial</vt:lpstr>
      <vt:lpstr>Wingdings</vt:lpstr>
      <vt:lpstr>Times New Roman</vt:lpstr>
      <vt:lpstr>Segoe</vt:lpstr>
      <vt:lpstr>Master_Template</vt:lpstr>
      <vt:lpstr>Understand Libraries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920</cp:revision>
  <dcterms:created xsi:type="dcterms:W3CDTF">2008-07-15T17:51:11Z</dcterms:created>
  <dcterms:modified xsi:type="dcterms:W3CDTF">2011-05-18T14:29:42Z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