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97" r:id="rId5"/>
    <p:sldId id="275" r:id="rId6"/>
    <p:sldId id="296" r:id="rId7"/>
    <p:sldId id="281" r:id="rId8"/>
    <p:sldId id="289" r:id="rId9"/>
    <p:sldId id="298" r:id="rId10"/>
    <p:sldId id="290" r:id="rId11"/>
    <p:sldId id="299" r:id="rId12"/>
    <p:sldId id="301" r:id="rId13"/>
    <p:sldId id="280" r:id="rId14"/>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22" clrIdx="0"/>
  <p:cmAuthor id="1" name="Patricia Phillips (Bookey Consulting)" initials="" lastIdx="7" clrIdx="1"/>
  <p:cmAuthor id="2" name="Michael Teske" initials="" lastIdx="13" clrIdx="2"/>
  <p:cmAuthor id="3" name="Susan" initials="" lastIdx="14"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99" autoAdjust="0"/>
    <p:restoredTop sz="88436" autoAdjust="0"/>
  </p:normalViewPr>
  <p:slideViewPr>
    <p:cSldViewPr snapToGrid="0">
      <p:cViewPr>
        <p:scale>
          <a:sx n="76" d="100"/>
          <a:sy n="76" d="100"/>
        </p:scale>
        <p:origin x="-1092" y="-420"/>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1B332C6B-191D-4CB5-88A9-7FA9225FEC4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B85BB34E-5AA4-45C4-9A73-455BA6D69936}"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p:txBody>
          <a:bodyPr/>
          <a:lstStyle/>
          <a:p>
            <a:pPr marL="171450" indent="-171450">
              <a:buFontTx/>
              <a:buChar char="•"/>
            </a:pPr>
            <a:r>
              <a:rPr lang="en-US" smtClean="0"/>
              <a:t>It’s important to explain to the students that MED-V is a great tool to help overcome legacy application compatibility problems.</a:t>
            </a:r>
          </a:p>
          <a:p>
            <a:pPr marL="171450" indent="-171450">
              <a:buFontTx/>
              <a:buChar char="•"/>
            </a:pPr>
            <a:r>
              <a:rPr lang="en-US" smtClean="0"/>
              <a:t>App-V and MED-V are part of the Microsoft Desktop Optimization Pack (MDOP) and that it is available to organizations who have a Software Assurance license or more recently that are using Windows Intune.</a:t>
            </a:r>
          </a:p>
          <a:p>
            <a:pPr marL="171450" indent="-171450">
              <a:buFontTx/>
              <a:buChar char="•"/>
            </a:pPr>
            <a:r>
              <a:rPr lang="en-US" smtClean="0"/>
              <a:t>Microsoft Desktop Optimization pack helps reduce application deployment costs, enables delivery of applications as services, and helps to better manage and control enterprise desktop environments. </a:t>
            </a:r>
          </a:p>
        </p:txBody>
      </p:sp>
      <p:sp>
        <p:nvSpPr>
          <p:cNvPr id="33795" name="Slide Number Placeholder 3"/>
          <p:cNvSpPr>
            <a:spLocks noGrp="1"/>
          </p:cNvSpPr>
          <p:nvPr>
            <p:ph type="sldNum" sz="quarter" idx="5"/>
          </p:nvPr>
        </p:nvSpPr>
        <p:spPr>
          <a:noFill/>
        </p:spPr>
        <p:txBody>
          <a:bodyPr/>
          <a:lstStyle/>
          <a:p>
            <a:fld id="{BC7FF3A3-888F-4115-A184-3FA7DB641551}"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p:txBody>
          <a:bodyPr/>
          <a:lstStyle/>
          <a:p>
            <a:pPr marL="414338" lvl="1" indent="-285750">
              <a:buFontTx/>
              <a:buChar char="•"/>
            </a:pPr>
            <a:r>
              <a:rPr lang="en-US" sz="1800" b="1" smtClean="0"/>
              <a:t>Administrator-defined virtual machine</a:t>
            </a:r>
            <a:r>
              <a:rPr lang="en-US" sz="1800" smtClean="0"/>
              <a:t>—The administrator creates a virtual machine that includes an operating system, applications, and optional management and security tools. Basically, it is a complete desktop environment.</a:t>
            </a:r>
          </a:p>
          <a:p>
            <a:pPr marL="414338" lvl="1" indent="-285750">
              <a:buFontTx/>
              <a:buChar char="•"/>
            </a:pPr>
            <a:r>
              <a:rPr lang="en-US" sz="1800" b="1" smtClean="0"/>
              <a:t>Image repository— </a:t>
            </a:r>
            <a:r>
              <a:rPr lang="en-US" sz="1800" smtClean="0"/>
              <a:t> This stores all virtual machine images on a standard Microsoft Internet Information Services (IIS) server and enables virtual machine image version management, image retrieval, and download of a new image or updates. </a:t>
            </a:r>
            <a:r>
              <a:rPr lang="en-US" sz="1800" i="1" smtClean="0"/>
              <a:t>[This is done using Trim Transfer technology., which u</a:t>
            </a:r>
            <a:r>
              <a:rPr lang="en-GB" i="1" smtClean="0"/>
              <a:t>ses existing data on the local PC to build the virtual machine image, leveraging the fact that in many cases, much of the virtual machine (for example, system and application files) already exists on the user's disk. For example, if a virtual machine containing Windows XP is delivered to a client running a local copy of Windows XP, MED-V will remove the redundant Windows XP elements from the transfer automatically.] </a:t>
            </a:r>
            <a:r>
              <a:rPr lang="en-GB" b="1" smtClean="0"/>
              <a:t>This part in italics may be considered too much information, but it is necessary if Trim Transfer is mentioned.</a:t>
            </a:r>
            <a:endParaRPr lang="en-US" sz="1800" smtClean="0"/>
          </a:p>
          <a:p>
            <a:pPr marL="414338" lvl="1" indent="-285750">
              <a:buFontTx/>
              <a:buChar char="•"/>
            </a:pPr>
            <a:r>
              <a:rPr lang="en-US" sz="1800" b="1" smtClean="0"/>
              <a:t>Management server</a:t>
            </a:r>
            <a:r>
              <a:rPr lang="en-US" sz="1800" smtClean="0"/>
              <a:t>—Associates virtual images from the image repository along with administrator usage policies to Active Directory Domain Services (AD DS) users or groups. The management server also aggregates clients' events and stores them in an external Microsoft SQL Server database for monitoring and reporting purposes.</a:t>
            </a:r>
          </a:p>
          <a:p>
            <a:pPr marL="414338" lvl="1" indent="-285750">
              <a:buFontTx/>
              <a:buChar char="•"/>
            </a:pPr>
            <a:r>
              <a:rPr lang="en-US" sz="1800" b="1" smtClean="0"/>
              <a:t>Management console</a:t>
            </a:r>
            <a:r>
              <a:rPr lang="en-US" sz="1800" smtClean="0"/>
              <a:t>—Enables administrators to control the management server and the image repository.</a:t>
            </a:r>
          </a:p>
          <a:p>
            <a:pPr marL="414338" lvl="1" indent="-285750">
              <a:buFontTx/>
              <a:buChar char="•"/>
            </a:pPr>
            <a:r>
              <a:rPr lang="en-US" sz="1800" b="1" smtClean="0"/>
              <a:t>User client – </a:t>
            </a:r>
            <a:r>
              <a:rPr lang="en-US" sz="1800" smtClean="0"/>
              <a:t>Provides a single desktop experience where applications installed in the virtual machine are available seamlessly through the standard desktop Start menu and is integrated with other applications on the user desktop. </a:t>
            </a:r>
            <a:r>
              <a:rPr lang="en-US" sz="1800" i="1" smtClean="0"/>
              <a:t>[This is similar to how applications can be used on the Windows 7 desktop when they have been installed in XP Mode.] </a:t>
            </a:r>
            <a:r>
              <a:rPr lang="en-US" sz="1800" b="1" smtClean="0"/>
              <a:t>This sentence in italics may give students a false impression of the actual power of MED-V. If you mention that XP Mode is for small businesses or home users, whereas MED-V is a complete enterprise solution, this may make it clearer to the students.</a:t>
            </a:r>
            <a:endParaRPr lang="en-US" sz="1800" b="1" i="1" smtClean="0"/>
          </a:p>
          <a:p>
            <a:endParaRPr lang="en-US" smtClean="0"/>
          </a:p>
          <a:p>
            <a:r>
              <a:rPr lang="en-US" i="1" smtClean="0"/>
              <a:t>http://technet.microsoft.com/en-us/library/ff433590.aspx</a:t>
            </a:r>
          </a:p>
          <a:p>
            <a:endParaRPr lang="en-US" smtClean="0"/>
          </a:p>
        </p:txBody>
      </p:sp>
      <p:sp>
        <p:nvSpPr>
          <p:cNvPr id="35843" name="Slide Number Placeholder 3"/>
          <p:cNvSpPr>
            <a:spLocks noGrp="1"/>
          </p:cNvSpPr>
          <p:nvPr>
            <p:ph type="sldNum" sz="quarter" idx="5"/>
          </p:nvPr>
        </p:nvSpPr>
        <p:spPr>
          <a:noFill/>
        </p:spPr>
        <p:txBody>
          <a:bodyPr/>
          <a:lstStyle/>
          <a:p>
            <a:fld id="{91E6135F-DCEA-4B55-983A-E71EB3A45A64}"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a:defRPr/>
            </a:pPr>
            <a:r>
              <a:rPr lang="en-US" dirty="0" smtClean="0"/>
              <a:t>1. True or False: Applications are installed to the client using application virtualization.</a:t>
            </a:r>
          </a:p>
          <a:p>
            <a:pPr>
              <a:buFont typeface="Arial" pitchFamily="34" charset="0"/>
              <a:buNone/>
              <a:defRPr/>
            </a:pPr>
            <a:r>
              <a:rPr lang="en-US" b="1" dirty="0" smtClean="0"/>
              <a:t>False, they are launched from the desktop, but run from the application server</a:t>
            </a:r>
          </a:p>
          <a:p>
            <a:pPr>
              <a:buFont typeface="Arial" pitchFamily="34" charset="0"/>
              <a:buNone/>
              <a:defRPr/>
            </a:pPr>
            <a:endParaRPr lang="en-US" b="1" dirty="0" smtClean="0"/>
          </a:p>
          <a:p>
            <a:pPr marL="171450" indent="-171450">
              <a:buFont typeface="Arial" pitchFamily="34" charset="0"/>
              <a:buNone/>
              <a:defRPr/>
            </a:pPr>
            <a:r>
              <a:rPr lang="en-US" dirty="0" smtClean="0"/>
              <a:t>2. What Microsoft application is used to support MED-V?</a:t>
            </a:r>
          </a:p>
          <a:p>
            <a:pPr>
              <a:buFont typeface="Arial" pitchFamily="34" charset="0"/>
              <a:buNone/>
              <a:defRPr/>
            </a:pPr>
            <a:r>
              <a:rPr lang="en-US" b="1" dirty="0" smtClean="0"/>
              <a:t>Virtual PC</a:t>
            </a:r>
          </a:p>
          <a:p>
            <a:pPr>
              <a:buFont typeface="Arial" pitchFamily="34" charset="0"/>
              <a:buNone/>
              <a:defRPr/>
            </a:pPr>
            <a:endParaRPr lang="en-US" b="1" dirty="0" smtClean="0"/>
          </a:p>
          <a:p>
            <a:pPr marL="171450" indent="-171450">
              <a:buFont typeface="Arial" pitchFamily="34" charset="0"/>
              <a:buNone/>
              <a:defRPr/>
            </a:pPr>
            <a:r>
              <a:rPr lang="en-US" dirty="0" smtClean="0"/>
              <a:t>3. What methods can be used to access programs using </a:t>
            </a:r>
            <a:r>
              <a:rPr lang="en-US" dirty="0" err="1" smtClean="0"/>
              <a:t>RemoteApp</a:t>
            </a:r>
            <a:r>
              <a:rPr lang="en-US" dirty="0" smtClean="0"/>
              <a:t>?</a:t>
            </a:r>
            <a:endParaRPr lang="en-GB" smtClean="0"/>
          </a:p>
          <a:p>
            <a:pPr>
              <a:buFont typeface="Arial" pitchFamily="34" charset="0"/>
              <a:buChar char="•"/>
              <a:defRPr/>
            </a:pPr>
            <a:r>
              <a:rPr lang="en-US" b="1" dirty="0" smtClean="0"/>
              <a:t>Web access</a:t>
            </a:r>
          </a:p>
          <a:p>
            <a:pPr>
              <a:buFont typeface="Arial" pitchFamily="34" charset="0"/>
              <a:buChar char="•"/>
              <a:defRPr/>
            </a:pPr>
            <a:r>
              <a:rPr lang="en-US" b="1" dirty="0" smtClean="0"/>
              <a:t>RDP file</a:t>
            </a:r>
          </a:p>
          <a:p>
            <a:pPr>
              <a:buFont typeface="Arial" pitchFamily="34" charset="0"/>
              <a:buChar char="•"/>
              <a:defRPr/>
            </a:pPr>
            <a:r>
              <a:rPr lang="en-US" b="1" dirty="0" smtClean="0"/>
              <a:t>MSI package</a:t>
            </a:r>
          </a:p>
          <a:p>
            <a:pPr>
              <a:buFont typeface="Arial" pitchFamily="34" charset="0"/>
              <a:buChar char="•"/>
              <a:defRPr/>
            </a:pPr>
            <a:r>
              <a:rPr lang="en-US" b="1" dirty="0" smtClean="0"/>
              <a:t>Local client file association</a:t>
            </a:r>
            <a:endParaRPr lang="en-US" b="1" dirty="0"/>
          </a:p>
        </p:txBody>
      </p:sp>
      <p:sp>
        <p:nvSpPr>
          <p:cNvPr id="38915" name="Slide Number Placeholder 3"/>
          <p:cNvSpPr>
            <a:spLocks noGrp="1"/>
          </p:cNvSpPr>
          <p:nvPr>
            <p:ph type="sldNum" sz="quarter" idx="5"/>
          </p:nvPr>
        </p:nvSpPr>
        <p:spPr>
          <a:noFill/>
        </p:spPr>
        <p:txBody>
          <a:bodyPr/>
          <a:lstStyle/>
          <a:p>
            <a:fld id="{3DE03D00-02F8-45AD-A124-D8CC41A7FF62}" type="slidenum">
              <a:rPr lang="en-US"/>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endParaRPr lang="en-US" smtClean="0"/>
          </a:p>
        </p:txBody>
      </p:sp>
      <p:sp>
        <p:nvSpPr>
          <p:cNvPr id="17411" name="Slide Number Placeholder 3"/>
          <p:cNvSpPr>
            <a:spLocks noGrp="1"/>
          </p:cNvSpPr>
          <p:nvPr>
            <p:ph type="sldNum" sz="quarter" idx="5"/>
          </p:nvPr>
        </p:nvSpPr>
        <p:spPr>
          <a:noFill/>
        </p:spPr>
        <p:txBody>
          <a:bodyPr/>
          <a:lstStyle/>
          <a:p>
            <a:fld id="{1EED21CD-DCF8-47A9-842B-100673F6B67F}"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pPr>
            <a:r>
              <a:rPr lang="en-US" smtClean="0"/>
              <a:t>A  software technology that allows you to isolate a specific application from the operating system and other applications, eliminates conflicts between applications, and removes the need to install applications directly on PCs</a:t>
            </a:r>
          </a:p>
          <a:p>
            <a:pPr marL="228600" indent="-228600">
              <a:buFontTx/>
              <a:buAutoNum type="arabicPeriod"/>
            </a:pPr>
            <a:r>
              <a:rPr lang="en-US" smtClean="0"/>
              <a:t>Remote Desktop Services (RDS)</a:t>
            </a:r>
          </a:p>
          <a:p>
            <a:pPr marL="228600" indent="-228600">
              <a:buFontTx/>
              <a:buAutoNum type="arabicPeriod"/>
            </a:pPr>
            <a:r>
              <a:rPr lang="en-US" smtClean="0"/>
              <a:t>Reduces application conflict, centralizes and simplifies patch management, and accelerates new application deployment</a:t>
            </a:r>
          </a:p>
          <a:p>
            <a:pPr marL="228600" indent="-228600">
              <a:buFontTx/>
              <a:buAutoNum type="arabicPeriod"/>
            </a:pPr>
            <a:endParaRPr lang="en-US" smtClean="0"/>
          </a:p>
        </p:txBody>
      </p:sp>
      <p:sp>
        <p:nvSpPr>
          <p:cNvPr id="19459" name="Slide Number Placeholder 3"/>
          <p:cNvSpPr>
            <a:spLocks noGrp="1"/>
          </p:cNvSpPr>
          <p:nvPr>
            <p:ph type="sldNum" sz="quarter" idx="5"/>
          </p:nvPr>
        </p:nvSpPr>
        <p:spPr>
          <a:noFill/>
        </p:spPr>
        <p:txBody>
          <a:bodyPr/>
          <a:lstStyle/>
          <a:p>
            <a:fld id="{91851E8D-8443-42C1-97EA-09D317CB46DF}"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endParaRPr lang="en-US" smtClean="0"/>
          </a:p>
        </p:txBody>
      </p:sp>
      <p:sp>
        <p:nvSpPr>
          <p:cNvPr id="21507" name="Slide Number Placeholder 3"/>
          <p:cNvSpPr>
            <a:spLocks noGrp="1"/>
          </p:cNvSpPr>
          <p:nvPr>
            <p:ph type="sldNum" sz="quarter" idx="5"/>
          </p:nvPr>
        </p:nvSpPr>
        <p:spPr>
          <a:noFill/>
        </p:spPr>
        <p:txBody>
          <a:bodyPr/>
          <a:lstStyle/>
          <a:p>
            <a:fld id="{A1AFDE0F-C7C7-4F8B-9007-070784A6A174}"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endParaRPr lang="en-US" smtClean="0"/>
          </a:p>
        </p:txBody>
      </p:sp>
      <p:sp>
        <p:nvSpPr>
          <p:cNvPr id="23555" name="Slide Number Placeholder 3"/>
          <p:cNvSpPr>
            <a:spLocks noGrp="1"/>
          </p:cNvSpPr>
          <p:nvPr>
            <p:ph type="sldNum" sz="quarter" idx="5"/>
          </p:nvPr>
        </p:nvSpPr>
        <p:spPr>
          <a:noFill/>
        </p:spPr>
        <p:txBody>
          <a:bodyPr/>
          <a:lstStyle/>
          <a:p>
            <a:fld id="{C6CFD397-0310-4C4D-8CF1-10FCB2A36114}"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p:txBody>
          <a:bodyPr/>
          <a:lstStyle/>
          <a:p>
            <a:pPr marL="171450" indent="-171450">
              <a:buFontTx/>
              <a:buChar char="•"/>
            </a:pPr>
            <a:r>
              <a:rPr lang="en-US" smtClean="0"/>
              <a:t>System Center Configuration Manager comprehensively assesses, deploys, and updates your servers, clients, and devices across physical, virtual, distributed, and mobile environments.</a:t>
            </a:r>
          </a:p>
          <a:p>
            <a:pPr marL="171450" indent="-171450">
              <a:buFontTx/>
              <a:buChar char="•"/>
            </a:pPr>
            <a:r>
              <a:rPr lang="en-US" smtClean="0"/>
              <a:t>App-V and MED-V are part of the Microsoft Desktop Optimization Pack (MDOP) and is available to organizations who have a Software Assurance license or, more recently, that are using Windows Intune.</a:t>
            </a:r>
          </a:p>
        </p:txBody>
      </p:sp>
      <p:sp>
        <p:nvSpPr>
          <p:cNvPr id="25603" name="Slide Number Placeholder 3"/>
          <p:cNvSpPr>
            <a:spLocks noGrp="1"/>
          </p:cNvSpPr>
          <p:nvPr>
            <p:ph type="sldNum" sz="quarter" idx="5"/>
          </p:nvPr>
        </p:nvSpPr>
        <p:spPr>
          <a:noFill/>
        </p:spPr>
        <p:txBody>
          <a:bodyPr/>
          <a:lstStyle/>
          <a:p>
            <a:fld id="{F5CCC986-1E29-4A80-A840-EFF5F73FC96B}"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pPr marL="171450" indent="-171450">
              <a:buFont typeface="Arial" pitchFamily="34" charset="0"/>
              <a:buChar char="•"/>
              <a:defRPr/>
            </a:pPr>
            <a:r>
              <a:rPr lang="en-US" dirty="0" smtClean="0"/>
              <a:t>RDS can be classified as a hosted application server. Applications can be installed on the RDS server and deployed or made available through a variety of methods.</a:t>
            </a:r>
          </a:p>
          <a:p>
            <a:pPr marL="171450" indent="-171450">
              <a:buFont typeface="Arial" pitchFamily="34" charset="0"/>
              <a:buChar char="•"/>
              <a:defRPr/>
            </a:pPr>
            <a:r>
              <a:rPr lang="en-US" dirty="0" smtClean="0"/>
              <a:t>Virtual Desktop Infrastructure (VDI) is a centralized desktop delivery solution. The concept of VDI is to store and run desktop workloads including a Windows client, applications, and data in a server-based virtual machine in a data center, and to allow a user to interact with the desktop presented onto a user device via Remote Desktop Protocol (RDP).</a:t>
            </a:r>
          </a:p>
          <a:p>
            <a:pPr>
              <a:defRPr/>
            </a:pPr>
            <a:endParaRPr lang="en-US" dirty="0" smtClean="0"/>
          </a:p>
          <a:p>
            <a:pPr>
              <a:defRPr/>
            </a:pPr>
            <a:r>
              <a:rPr lang="en-US" b="1" dirty="0" smtClean="0"/>
              <a:t>NOTE: VDI was covered in greater detail in Module 2.4.</a:t>
            </a:r>
          </a:p>
        </p:txBody>
      </p:sp>
      <p:sp>
        <p:nvSpPr>
          <p:cNvPr id="27651" name="Slide Number Placeholder 3"/>
          <p:cNvSpPr>
            <a:spLocks noGrp="1"/>
          </p:cNvSpPr>
          <p:nvPr>
            <p:ph type="sldNum" sz="quarter" idx="5"/>
          </p:nvPr>
        </p:nvSpPr>
        <p:spPr>
          <a:noFill/>
        </p:spPr>
        <p:txBody>
          <a:bodyPr/>
          <a:lstStyle/>
          <a:p>
            <a:fld id="{6F915848-A242-44A9-9F57-C98A9FBA59F7}"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p:txBody>
          <a:bodyPr/>
          <a:lstStyle/>
          <a:p>
            <a:endParaRPr lang="en-US" smtClean="0"/>
          </a:p>
        </p:txBody>
      </p:sp>
      <p:sp>
        <p:nvSpPr>
          <p:cNvPr id="29699" name="Slide Number Placeholder 3"/>
          <p:cNvSpPr>
            <a:spLocks noGrp="1"/>
          </p:cNvSpPr>
          <p:nvPr>
            <p:ph type="sldNum" sz="quarter" idx="5"/>
          </p:nvPr>
        </p:nvSpPr>
        <p:spPr>
          <a:noFill/>
        </p:spPr>
        <p:txBody>
          <a:bodyPr/>
          <a:lstStyle/>
          <a:p>
            <a:fld id="{BE857EDA-F5CC-40C4-B9BD-D98E4B3E2822}"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p:txBody>
          <a:bodyPr/>
          <a:lstStyle/>
          <a:p>
            <a:pPr marL="171450" indent="-171450">
              <a:buFont typeface="Arial" pitchFamily="34" charset="0"/>
              <a:buChar char="•"/>
              <a:defRPr/>
            </a:pPr>
            <a:r>
              <a:rPr lang="en-US" dirty="0" smtClean="0"/>
              <a:t>Applications are deployed using the </a:t>
            </a:r>
            <a:r>
              <a:rPr lang="en-US" dirty="0" err="1" smtClean="0"/>
              <a:t>RemoteApp</a:t>
            </a:r>
            <a:r>
              <a:rPr lang="en-US" dirty="0" smtClean="0"/>
              <a:t> Manager shown on the slide.</a:t>
            </a:r>
          </a:p>
          <a:p>
            <a:pPr marL="171450" indent="-171450">
              <a:buFont typeface="Arial" pitchFamily="34" charset="0"/>
              <a:buChar char="•"/>
              <a:defRPr/>
            </a:pPr>
            <a:r>
              <a:rPr lang="en-US" dirty="0" smtClean="0"/>
              <a:t>The Overview screen allows the administrator to change Remote Desktop settings and configurations.</a:t>
            </a:r>
          </a:p>
          <a:p>
            <a:pPr marL="171450" indent="-171450">
              <a:buFont typeface="Arial" pitchFamily="34" charset="0"/>
              <a:buChar char="•"/>
              <a:defRPr/>
            </a:pPr>
            <a:r>
              <a:rPr lang="en-US" dirty="0" smtClean="0"/>
              <a:t>The instructor should highlight the action panel, where the administrator can create and manage deployed applications.</a:t>
            </a:r>
          </a:p>
          <a:p>
            <a:pPr marL="171450" indent="-171450">
              <a:buFont typeface="Arial" pitchFamily="34" charset="0"/>
              <a:buChar char="•"/>
              <a:defRPr/>
            </a:pPr>
            <a:r>
              <a:rPr lang="en-US" dirty="0" smtClean="0"/>
              <a:t>The RemoteApp Programs pane lists all programs that are available for deployment.</a:t>
            </a:r>
          </a:p>
          <a:p>
            <a:pPr marL="171450" indent="-171450">
              <a:buFont typeface="Arial" pitchFamily="34" charset="0"/>
              <a:buChar char="•"/>
              <a:defRPr/>
            </a:pPr>
            <a:endParaRPr lang="en-US" dirty="0" smtClean="0"/>
          </a:p>
          <a:p>
            <a:pPr>
              <a:defRPr/>
            </a:pPr>
            <a:endParaRPr lang="en-US" dirty="0" smtClean="0"/>
          </a:p>
        </p:txBody>
      </p:sp>
      <p:sp>
        <p:nvSpPr>
          <p:cNvPr id="31747" name="Slide Number Placeholder 3"/>
          <p:cNvSpPr>
            <a:spLocks noGrp="1"/>
          </p:cNvSpPr>
          <p:nvPr>
            <p:ph type="sldNum" sz="quarter" idx="5"/>
          </p:nvPr>
        </p:nvSpPr>
        <p:spPr>
          <a:noFill/>
        </p:spPr>
        <p:txBody>
          <a:bodyPr/>
          <a:lstStyle/>
          <a:p>
            <a:fld id="{7B3FE140-4274-4907-8188-08956D787E1C}"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3.5</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Application Virtualization</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3.5</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type="body" idx="1"/>
          </p:nvPr>
        </p:nvSpPr>
        <p:spPr bwMode="auto">
          <a:xfrm>
            <a:off x="546100" y="1535113"/>
            <a:ext cx="801687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Microsoft Enterprise Desktop Virtualization (MED-V) </a:t>
            </a:r>
            <a:endParaRPr lang="en-US" sz="1800" smtClean="0"/>
          </a:p>
          <a:p>
            <a:pPr marL="457200" indent="-457200">
              <a:buFont typeface="Wingdings" pitchFamily="2" charset="2"/>
              <a:buChar char="§"/>
            </a:pPr>
            <a:r>
              <a:rPr lang="en-US" sz="2000" b="0" smtClean="0"/>
              <a:t>MED-V is an integral component of the Microsoft Desktop Optimization Pack. </a:t>
            </a:r>
          </a:p>
          <a:p>
            <a:pPr marL="457200" indent="-457200">
              <a:buFont typeface="Wingdings" pitchFamily="2" charset="2"/>
              <a:buChar char="§"/>
            </a:pPr>
            <a:r>
              <a:rPr lang="en-US" sz="2000" b="0" smtClean="0"/>
              <a:t>Uses Microsoft Virtual PC to provide an enterprise solution for desktop virtualization.</a:t>
            </a:r>
          </a:p>
          <a:p>
            <a:pPr marL="457200" indent="-457200">
              <a:buFont typeface="Wingdings" pitchFamily="2" charset="2"/>
              <a:buChar char="§"/>
            </a:pPr>
            <a:r>
              <a:rPr lang="en-US" sz="2000" b="0" smtClean="0"/>
              <a:t>Removes the barriers to Windows upgrades by resolving application incompatibility with Windows 7 and delivering applications in a Windows XP-based application compatibility workspace.</a:t>
            </a:r>
          </a:p>
          <a:p>
            <a:pPr marL="457200" indent="-457200">
              <a:buFont typeface="Wingdings" pitchFamily="2" charset="2"/>
              <a:buChar char="§"/>
            </a:pPr>
            <a:r>
              <a:rPr lang="en-US" sz="2000" b="0" smtClean="0"/>
              <a:t>Allows users to start legacy applications from the Start menu in Windows.</a:t>
            </a:r>
          </a:p>
          <a:p>
            <a:pPr marL="457200" indent="-457200">
              <a:buFont typeface="Wingdings" pitchFamily="2" charset="2"/>
              <a:buChar char="§"/>
            </a:pPr>
            <a:r>
              <a:rPr lang="en-US" sz="2000" b="0" smtClean="0"/>
              <a:t>Applications appear and operate as if they were installed on the desktop</a:t>
            </a:r>
          </a:p>
          <a:p>
            <a:pPr marL="457200" indent="-457200">
              <a:buFont typeface="Wingdings" pitchFamily="2" charset="2"/>
              <a:buChar char="§"/>
            </a:pPr>
            <a:endParaRPr lang="en-US" sz="1800" b="0" smtClean="0"/>
          </a:p>
          <a:p>
            <a:pPr lvl="1"/>
            <a:endParaRPr lang="en-US" sz="1800" smtClean="0"/>
          </a:p>
          <a:p>
            <a:pPr lvl="1">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type="body" idx="1"/>
          </p:nvPr>
        </p:nvSpPr>
        <p:spPr bwMode="auto">
          <a:xfrm>
            <a:off x="546100" y="1535113"/>
            <a:ext cx="801687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MED-V (continued)</a:t>
            </a:r>
          </a:p>
          <a:p>
            <a:pPr marL="457200" indent="-457200">
              <a:buFont typeface="Wingdings" pitchFamily="2" charset="2"/>
              <a:buNone/>
            </a:pPr>
            <a:endParaRPr lang="en-US" sz="2000" smtClean="0"/>
          </a:p>
          <a:p>
            <a:pPr marL="457200" indent="-457200">
              <a:buFont typeface="Wingdings" pitchFamily="2" charset="2"/>
              <a:buChar char="§"/>
            </a:pPr>
            <a:r>
              <a:rPr lang="en-US" sz="2000" b="0" smtClean="0"/>
              <a:t>The MED-V solution has the following components:</a:t>
            </a:r>
          </a:p>
          <a:p>
            <a:pPr marL="585788" lvl="1" indent="-457200">
              <a:buClr>
                <a:schemeClr val="tx1"/>
              </a:buClr>
              <a:buSzPct val="70000"/>
              <a:buFont typeface="Arial Narrow" pitchFamily="34" charset="0"/>
              <a:buAutoNum type="arabicPeriod"/>
            </a:pPr>
            <a:r>
              <a:rPr lang="en-US" sz="1800" smtClean="0"/>
              <a:t>Administrator-defined virtual machine</a:t>
            </a:r>
          </a:p>
          <a:p>
            <a:pPr marL="585788" lvl="1" indent="-457200">
              <a:buClr>
                <a:schemeClr val="tx1"/>
              </a:buClr>
              <a:buSzPct val="70000"/>
              <a:buFont typeface="Arial Narrow" pitchFamily="34" charset="0"/>
              <a:buAutoNum type="arabicPeriod"/>
            </a:pPr>
            <a:r>
              <a:rPr lang="en-US" sz="1800" smtClean="0"/>
              <a:t>Image repository</a:t>
            </a:r>
          </a:p>
          <a:p>
            <a:pPr marL="585788" lvl="1" indent="-457200">
              <a:buClr>
                <a:schemeClr val="tx1"/>
              </a:buClr>
              <a:buSzPct val="70000"/>
              <a:buFont typeface="Arial Narrow" pitchFamily="34" charset="0"/>
              <a:buAutoNum type="arabicPeriod"/>
            </a:pPr>
            <a:r>
              <a:rPr lang="en-US" sz="1800" smtClean="0"/>
              <a:t>Management server</a:t>
            </a:r>
          </a:p>
          <a:p>
            <a:pPr marL="585788" lvl="1" indent="-457200">
              <a:buClr>
                <a:schemeClr val="tx1"/>
              </a:buClr>
              <a:buSzPct val="70000"/>
              <a:buFont typeface="Arial Narrow" pitchFamily="34" charset="0"/>
              <a:buAutoNum type="arabicPeriod"/>
            </a:pPr>
            <a:r>
              <a:rPr lang="en-US" sz="1800" smtClean="0"/>
              <a:t>Management console</a:t>
            </a:r>
          </a:p>
          <a:p>
            <a:pPr marL="585788" lvl="1" indent="-457200">
              <a:buClr>
                <a:schemeClr val="tx1"/>
              </a:buClr>
              <a:buSzPct val="70000"/>
              <a:buFont typeface="Arial Narrow" pitchFamily="34" charset="0"/>
              <a:buAutoNum type="arabicPeriod"/>
            </a:pPr>
            <a:r>
              <a:rPr lang="en-US" sz="1800" smtClean="0"/>
              <a:t>User client</a:t>
            </a:r>
          </a:p>
          <a:p>
            <a:pPr marL="585788" lvl="1" indent="-457200"/>
            <a:endParaRPr lang="en-US" sz="1800" smtClean="0"/>
          </a:p>
          <a:p>
            <a:pPr marL="585788" lvl="1" indent="-457200">
              <a:buFont typeface="Wingdings" pitchFamily="2" charset="2"/>
              <a:buNone/>
            </a:pPr>
            <a:endParaRPr lang="en-US" sz="1800" smtClean="0"/>
          </a:p>
        </p:txBody>
      </p:sp>
      <p:pic>
        <p:nvPicPr>
          <p:cNvPr id="34818" name="Content Placeholder 2"/>
          <p:cNvPicPr>
            <a:picLocks noChangeAspect="1"/>
          </p:cNvPicPr>
          <p:nvPr/>
        </p:nvPicPr>
        <p:blipFill>
          <a:blip r:embed="rId3"/>
          <a:srcRect/>
          <a:stretch>
            <a:fillRect/>
          </a:stretch>
        </p:blipFill>
        <p:spPr bwMode="auto">
          <a:xfrm>
            <a:off x="3613150" y="3354388"/>
            <a:ext cx="5048250" cy="2979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6865" name="Content Placeholder 2"/>
          <p:cNvPicPr>
            <a:picLocks noGrp="1" noChangeAspect="1"/>
          </p:cNvPicPr>
          <p:nvPr>
            <p:ph idx="1"/>
          </p:nvPr>
        </p:nvPicPr>
        <p:blipFill>
          <a:blip r:embed="rId2"/>
          <a:srcRect/>
          <a:stretch>
            <a:fillRect/>
          </a:stretch>
        </p:blipFill>
        <p:spPr bwMode="auto">
          <a:xfrm>
            <a:off x="633413" y="1579563"/>
            <a:ext cx="7556500" cy="4459287"/>
          </a:xfrm>
          <a:noFill/>
          <a:ln>
            <a:miter lim="800000"/>
            <a:headEnd/>
            <a:tailEnd/>
          </a:ln>
        </p:spPr>
      </p:pic>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True or False: Applications are installed to the client using application virtualization.</a:t>
            </a:r>
          </a:p>
          <a:p>
            <a:pPr marL="457200" indent="-457200">
              <a:buFont typeface="Arial Narrow" pitchFamily="34" charset="0"/>
              <a:buAutoNum type="arabicPeriod"/>
            </a:pPr>
            <a:r>
              <a:rPr lang="en-US" sz="2000" b="0" smtClean="0"/>
              <a:t>Which Microsoft application is used to support MED-V?</a:t>
            </a:r>
          </a:p>
          <a:p>
            <a:pPr marL="457200" indent="-457200">
              <a:buFont typeface="Arial Narrow" pitchFamily="34" charset="0"/>
              <a:buAutoNum type="arabicPeriod"/>
            </a:pPr>
            <a:r>
              <a:rPr lang="en-US" sz="2000" b="0" smtClean="0"/>
              <a:t>What methods can be used to access programs using RemoteApp?</a:t>
            </a:r>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Understanding application virtualization</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 explore:</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Application virtualization</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Remote Desktop Services (RDS)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Microsoft Enterprise Desktop Virtualization (MED-V)</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874000"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is application virtualization?</a:t>
            </a:r>
          </a:p>
          <a:p>
            <a:pPr marL="457200" indent="-457200">
              <a:buFont typeface="Arial Narrow" pitchFamily="34" charset="0"/>
              <a:buAutoNum type="arabicPeriod"/>
            </a:pPr>
            <a:r>
              <a:rPr lang="en-US" sz="2000" b="0" smtClean="0"/>
              <a:t>What Windows Server role can be used for application virtualization?</a:t>
            </a:r>
          </a:p>
          <a:p>
            <a:pPr marL="457200" indent="-457200">
              <a:buFont typeface="Arial Narrow" pitchFamily="34" charset="0"/>
              <a:buAutoNum type="arabicPeriod"/>
            </a:pPr>
            <a:r>
              <a:rPr lang="en-US" sz="2000" b="0" smtClean="0"/>
              <a:t>What are the benefits of application virtualization?</a:t>
            </a:r>
          </a:p>
          <a:p>
            <a:pPr marL="457200" indent="-457200">
              <a:buFont typeface="Arial Narrow" pitchFamily="34" charset="0"/>
              <a:buAutoNum type="arabicPeriod"/>
            </a:pPr>
            <a:endParaRPr lang="en-US" sz="2000" b="0" smtClean="0"/>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9502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Application Virtualization</a:t>
            </a:r>
          </a:p>
          <a:p>
            <a:pPr marL="457200" indent="-457200">
              <a:buFont typeface="Wingdings" pitchFamily="2" charset="2"/>
              <a:buNone/>
              <a:defRPr/>
            </a:pPr>
            <a:endParaRPr lang="en-US" sz="2800" dirty="0" smtClean="0"/>
          </a:p>
          <a:p>
            <a:pPr marL="457200" indent="-457200">
              <a:buFont typeface="Wingdings" pitchFamily="2" charset="2"/>
              <a:buChar char="§"/>
              <a:defRPr/>
            </a:pPr>
            <a:r>
              <a:rPr lang="en-US" sz="2000" b="0" dirty="0" smtClean="0"/>
              <a:t>Application virtualization can take on many forms and has several definitions.</a:t>
            </a:r>
          </a:p>
          <a:p>
            <a:pPr marL="457200" indent="-457200">
              <a:buFont typeface="Wingdings" pitchFamily="2" charset="2"/>
              <a:buChar char="§"/>
              <a:defRPr/>
            </a:pPr>
            <a:r>
              <a:rPr lang="en-US" sz="2000" b="0" dirty="0" smtClean="0"/>
              <a:t>A virtual application is an </a:t>
            </a:r>
            <a:r>
              <a:rPr lang="en-US" sz="2000" b="0" dirty="0"/>
              <a:t>application </a:t>
            </a:r>
            <a:r>
              <a:rPr lang="en-US" sz="2000" b="0" dirty="0" smtClean="0"/>
              <a:t>that can run </a:t>
            </a:r>
            <a:r>
              <a:rPr lang="en-US" sz="2000" b="0" dirty="0"/>
              <a:t>in a self-contained, virtual environment. </a:t>
            </a:r>
            <a:endParaRPr lang="en-US" sz="2000" b="0" dirty="0" smtClean="0"/>
          </a:p>
          <a:p>
            <a:pPr marL="457200" indent="-457200">
              <a:buFont typeface="Wingdings" pitchFamily="2" charset="2"/>
              <a:buChar char="§"/>
              <a:defRPr/>
            </a:pPr>
            <a:r>
              <a:rPr lang="en-US" sz="2000" b="0" dirty="0" smtClean="0"/>
              <a:t>The </a:t>
            </a:r>
            <a:r>
              <a:rPr lang="en-US" sz="2000" b="0" dirty="0"/>
              <a:t>virtual environment contains the information necessary to run the application on the client without installing the application </a:t>
            </a:r>
            <a:r>
              <a:rPr lang="en-US" sz="2000" b="0" dirty="0" smtClean="0"/>
              <a:t>locally.</a:t>
            </a:r>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8946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Application Virtualization (continued)</a:t>
            </a:r>
          </a:p>
          <a:p>
            <a:pPr marL="457200" indent="-457200">
              <a:buFont typeface="Wingdings" pitchFamily="2" charset="2"/>
              <a:buNone/>
              <a:defRPr/>
            </a:pPr>
            <a:endParaRPr lang="en-US" sz="2800" dirty="0" smtClean="0"/>
          </a:p>
          <a:p>
            <a:pPr marL="457200" indent="-457200">
              <a:buFont typeface="Wingdings" pitchFamily="2" charset="2"/>
              <a:buChar char="§"/>
              <a:defRPr/>
            </a:pPr>
            <a:r>
              <a:rPr lang="en-US" sz="2000" b="0" dirty="0"/>
              <a:t>A  software technology that allows you to isolate a specific application from the </a:t>
            </a:r>
            <a:r>
              <a:rPr lang="en-US" sz="2000" b="0" dirty="0" smtClean="0"/>
              <a:t>operating system </a:t>
            </a:r>
            <a:r>
              <a:rPr lang="en-US" sz="2000" b="0" dirty="0"/>
              <a:t>and other </a:t>
            </a:r>
            <a:r>
              <a:rPr lang="en-US" sz="2000" b="0" dirty="0" smtClean="0"/>
              <a:t>applications.</a:t>
            </a:r>
          </a:p>
          <a:p>
            <a:pPr marL="457200" indent="-457200">
              <a:buFont typeface="Wingdings" pitchFamily="2" charset="2"/>
              <a:buChar char="§"/>
              <a:defRPr/>
            </a:pPr>
            <a:r>
              <a:rPr lang="en-US" sz="2000" b="0" dirty="0" smtClean="0"/>
              <a:t>Applications can be made available to the user’s computer without having to install the application directly to the computer.</a:t>
            </a:r>
          </a:p>
          <a:p>
            <a:pPr marL="457200" indent="-457200">
              <a:buFont typeface="Wingdings" pitchFamily="2" charset="2"/>
              <a:buChar char="§"/>
              <a:defRPr/>
            </a:pPr>
            <a:r>
              <a:rPr lang="en-US" sz="2000" b="0" dirty="0" smtClean="0"/>
              <a:t>Each application runs in its own virtual environment.</a:t>
            </a:r>
          </a:p>
          <a:p>
            <a:pPr marL="457200" indent="-457200">
              <a:buFont typeface="Wingdings" pitchFamily="2" charset="2"/>
              <a:buChar char="§"/>
              <a:defRPr/>
            </a:pPr>
            <a:r>
              <a:rPr lang="en-US" sz="2000" b="0" dirty="0" smtClean="0"/>
              <a:t>Virtualization eliminates application conflicts.</a:t>
            </a:r>
          </a:p>
          <a:p>
            <a:pPr marL="457200" indent="-457200">
              <a:buFont typeface="Wingdings" pitchFamily="2" charset="2"/>
              <a:buChar char="§"/>
              <a:defRPr/>
            </a:pPr>
            <a:r>
              <a:rPr lang="en-US" sz="2000" b="0" dirty="0"/>
              <a:t>Virtualization </a:t>
            </a:r>
            <a:r>
              <a:rPr lang="en-US" sz="2000" b="0" dirty="0" smtClean="0"/>
              <a:t>allows the application to interact with the client.</a:t>
            </a:r>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type="body" idx="1"/>
          </p:nvPr>
        </p:nvSpPr>
        <p:spPr bwMode="auto">
          <a:xfrm>
            <a:off x="546100" y="1535113"/>
            <a:ext cx="80486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Microsoft Application Virtualization (App-V)</a:t>
            </a:r>
          </a:p>
          <a:p>
            <a:pPr marL="457200" indent="-457200">
              <a:buFont typeface="Wingdings" pitchFamily="2" charset="2"/>
              <a:buNone/>
            </a:pPr>
            <a:endParaRPr lang="en-US" sz="2000" smtClean="0"/>
          </a:p>
          <a:p>
            <a:pPr marL="457200" indent="-457200">
              <a:buFont typeface="Wingdings" pitchFamily="2" charset="2"/>
              <a:buChar char="§"/>
            </a:pPr>
            <a:r>
              <a:rPr lang="en-US" sz="2000" b="0" smtClean="0"/>
              <a:t>Microsoft software technology that transforms applications into centrally managed services that are never installed and don’t conflict with other applications.</a:t>
            </a:r>
          </a:p>
          <a:p>
            <a:pPr marL="457200" indent="-457200">
              <a:buFont typeface="Wingdings" pitchFamily="2" charset="2"/>
              <a:buChar char="§"/>
            </a:pPr>
            <a:r>
              <a:rPr lang="en-US" sz="2000" b="0" smtClean="0"/>
              <a:t>Allows administrators to configure traditional or earlier applications into centrally managed, virtual applications.</a:t>
            </a:r>
          </a:p>
          <a:p>
            <a:pPr marL="457200" indent="-457200">
              <a:buFont typeface="Wingdings" pitchFamily="2" charset="2"/>
              <a:buChar char="§"/>
            </a:pPr>
            <a:r>
              <a:rPr lang="en-US" sz="2000" b="0" smtClean="0"/>
              <a:t>Integrates with System Center Configuration Manager so that you can manage virtual and physical applications.</a:t>
            </a:r>
          </a:p>
          <a:p>
            <a:pPr marL="457200" indent="-457200">
              <a:buFont typeface="Wingdings" pitchFamily="2" charset="2"/>
              <a:buChar char="§"/>
            </a:pPr>
            <a:r>
              <a:rPr lang="en-US" sz="2000" b="0" smtClean="0"/>
              <a:t>Benefits include:</a:t>
            </a:r>
          </a:p>
          <a:p>
            <a:pPr marL="874713" lvl="1" indent="-303213">
              <a:buClr>
                <a:schemeClr val="tx1"/>
              </a:buClr>
              <a:buSzPct val="70000"/>
              <a:buFontTx/>
              <a:buChar char="o"/>
            </a:pPr>
            <a:r>
              <a:rPr lang="en-US" sz="1800" smtClean="0"/>
              <a:t>Reducing application conflict</a:t>
            </a:r>
          </a:p>
          <a:p>
            <a:pPr marL="874713" lvl="1" indent="-303213">
              <a:buClr>
                <a:schemeClr val="tx1"/>
              </a:buClr>
              <a:buSzPct val="70000"/>
              <a:buFontTx/>
              <a:buChar char="o"/>
            </a:pPr>
            <a:r>
              <a:rPr lang="en-US" sz="1800" smtClean="0"/>
              <a:t>Centralizing and simplifying patch management</a:t>
            </a:r>
          </a:p>
          <a:p>
            <a:pPr marL="874713" lvl="1" indent="-303213">
              <a:buClr>
                <a:schemeClr val="tx1"/>
              </a:buClr>
              <a:buSzPct val="70000"/>
              <a:buFontTx/>
              <a:buChar char="o"/>
            </a:pPr>
            <a:r>
              <a:rPr lang="en-US" sz="1800" smtClean="0"/>
              <a:t>Accelerating new application deployment</a:t>
            </a:r>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264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kern="1200" dirty="0">
                <a:latin typeface="Arial" charset="0"/>
              </a:rPr>
              <a:t>Remote Desktop Services </a:t>
            </a:r>
            <a:r>
              <a:rPr lang="en-US" sz="2800" kern="1200" dirty="0" smtClean="0">
                <a:latin typeface="Arial" charset="0"/>
              </a:rPr>
              <a:t>(</a:t>
            </a:r>
            <a:r>
              <a:rPr lang="en-US" sz="2800" dirty="0" smtClean="0"/>
              <a:t>RDS)</a:t>
            </a:r>
          </a:p>
          <a:p>
            <a:pPr marL="457200" indent="-457200">
              <a:buFont typeface="Wingdings" pitchFamily="2" charset="2"/>
              <a:buChar char="§"/>
              <a:defRPr/>
            </a:pPr>
            <a:endParaRPr lang="en-US" sz="2000" dirty="0" smtClean="0"/>
          </a:p>
          <a:p>
            <a:pPr marL="457200" indent="-457200">
              <a:buFont typeface="Wingdings" pitchFamily="2" charset="2"/>
              <a:buChar char="§"/>
              <a:defRPr/>
            </a:pPr>
            <a:r>
              <a:rPr lang="en-US" sz="2000" b="0" dirty="0" smtClean="0"/>
              <a:t>RDS is a hosted </a:t>
            </a:r>
            <a:r>
              <a:rPr lang="en-US" sz="2000" b="0" dirty="0"/>
              <a:t>application </a:t>
            </a:r>
            <a:r>
              <a:rPr lang="en-US" sz="2000" b="0" dirty="0" smtClean="0"/>
              <a:t>server.</a:t>
            </a:r>
          </a:p>
          <a:p>
            <a:pPr marL="457200" indent="-457200">
              <a:buFont typeface="Wingdings" pitchFamily="2" charset="2"/>
              <a:buChar char="§"/>
              <a:defRPr/>
            </a:pPr>
            <a:r>
              <a:rPr lang="en-US" sz="2000" b="0" dirty="0" smtClean="0"/>
              <a:t>RDS uses </a:t>
            </a:r>
            <a:r>
              <a:rPr lang="en-US" sz="2000" b="0" dirty="0" err="1"/>
              <a:t>RemoteApp</a:t>
            </a:r>
            <a:r>
              <a:rPr lang="en-US" sz="2000" b="0" dirty="0"/>
              <a:t> </a:t>
            </a:r>
            <a:r>
              <a:rPr lang="en-US" sz="2000" b="0" dirty="0" smtClean="0"/>
              <a:t> to deploy applications to client machines.</a:t>
            </a:r>
          </a:p>
          <a:p>
            <a:pPr marL="457200" indent="-457200">
              <a:buFont typeface="Wingdings" pitchFamily="2" charset="2"/>
              <a:buChar char="§"/>
              <a:defRPr/>
            </a:pPr>
            <a:r>
              <a:rPr lang="en-US" sz="2000" b="0" dirty="0" smtClean="0"/>
              <a:t>RDS is packaged with Windows Server 2008 R2.</a:t>
            </a:r>
          </a:p>
          <a:p>
            <a:pPr marL="457200" indent="-457200">
              <a:buFont typeface="Wingdings" pitchFamily="2" charset="2"/>
              <a:buChar char="§"/>
              <a:defRPr/>
            </a:pPr>
            <a:r>
              <a:rPr lang="en-US" sz="2000" b="0" dirty="0" smtClean="0">
                <a:sym typeface="Wingdings" pitchFamily="2" charset="2"/>
              </a:rPr>
              <a:t>RemoteApp programs are applications that are accessed through Remote Desktop and appear as if they are running on the client’s local computer.</a:t>
            </a:r>
          </a:p>
          <a:p>
            <a:pPr marL="457200" indent="-457200">
              <a:buFont typeface="Wingdings" pitchFamily="2" charset="2"/>
              <a:buChar char="§"/>
              <a:defRPr/>
            </a:pPr>
            <a:r>
              <a:rPr lang="en-US" sz="2000" b="0" dirty="0" smtClean="0">
                <a:sym typeface="Wingdings" pitchFamily="2" charset="2"/>
              </a:rPr>
              <a:t>Applications are installed on the RDS server and can be deployed through a variety of methods.</a:t>
            </a:r>
          </a:p>
          <a:p>
            <a:pPr marL="457200" indent="-457200">
              <a:buFont typeface="Wingdings" pitchFamily="2" charset="2"/>
              <a:buChar char="§"/>
              <a:defRPr/>
            </a:pPr>
            <a:r>
              <a:rPr lang="en-US" sz="2000" b="0" dirty="0" smtClean="0">
                <a:sym typeface="Wingdings" pitchFamily="2" charset="2"/>
              </a:rPr>
              <a:t>Applications are updated only on the server.</a:t>
            </a:r>
          </a:p>
          <a:p>
            <a:pPr marL="457200" indent="-457200">
              <a:buFont typeface="Wingdings" pitchFamily="2" charset="2"/>
              <a:buChar char="§"/>
              <a:defRPr/>
            </a:pPr>
            <a:r>
              <a:rPr lang="en-US" sz="2000" b="0" dirty="0" smtClean="0">
                <a:sym typeface="Wingdings" pitchFamily="2" charset="2"/>
              </a:rPr>
              <a:t>RDS can be used to help implement Microsoft’s Virtual Desktop Infrastructure (VDI).</a:t>
            </a:r>
          </a:p>
          <a:p>
            <a:pPr marL="457200" indent="-457200">
              <a:buFont typeface="Wingdings" pitchFamily="2" charset="2"/>
              <a:buChar char="§"/>
              <a:defRPr/>
            </a:pPr>
            <a:endParaRPr lang="en-US" sz="1800" dirty="0" smtClean="0">
              <a:sym typeface="Wingdings" pitchFamily="2" charset="2"/>
            </a:endParaRPr>
          </a:p>
          <a:p>
            <a:pPr lvl="1">
              <a:defRPr/>
            </a:pPr>
            <a:endParaRPr lang="en-US" sz="1800" dirty="0" smtClean="0"/>
          </a:p>
          <a:p>
            <a:pPr lvl="1">
              <a:buFont typeface="Wingdings" pitchFamily="2" charset="2"/>
              <a:buNone/>
              <a:defRPr/>
            </a:pPr>
            <a:endParaRPr lang="en-US" sz="18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RDS (continued)</a:t>
            </a:r>
          </a:p>
          <a:p>
            <a:pPr marL="457200" indent="-457200">
              <a:buFont typeface="Wingdings" pitchFamily="2" charset="2"/>
              <a:buNone/>
            </a:pPr>
            <a:endParaRPr lang="en-US" sz="2800" b="0" smtClean="0"/>
          </a:p>
          <a:p>
            <a:pPr marL="457200" indent="-457200">
              <a:buFont typeface="Wingdings" pitchFamily="2" charset="2"/>
              <a:buChar char="§"/>
            </a:pPr>
            <a:r>
              <a:rPr lang="en-US" sz="2000" b="0" smtClean="0"/>
              <a:t>Users can access RemoteApp programs in several ways:</a:t>
            </a:r>
            <a:r>
              <a:rPr lang="en-US" b="0" smtClean="0"/>
              <a:t> </a:t>
            </a:r>
          </a:p>
          <a:p>
            <a:pPr lvl="1">
              <a:buClr>
                <a:schemeClr val="tx1"/>
              </a:buClr>
              <a:buSzPct val="70000"/>
              <a:buFontTx/>
              <a:buChar char="o"/>
            </a:pPr>
            <a:r>
              <a:rPr lang="en-US" sz="1800" smtClean="0"/>
              <a:t>Access a link to the program through RemoteApp and Desktop Connection by using Remote Desktop Web Access (RD Web Access).</a:t>
            </a:r>
          </a:p>
          <a:p>
            <a:pPr lvl="1">
              <a:buClr>
                <a:schemeClr val="tx1"/>
              </a:buClr>
              <a:buSzPct val="70000"/>
              <a:buFontTx/>
              <a:buChar char="o"/>
            </a:pPr>
            <a:r>
              <a:rPr lang="en-US" sz="1800" smtClean="0"/>
              <a:t>Double-click a Remote Desktop Protocol (.rdp) file that has been created and distributed by their administrator.</a:t>
            </a:r>
          </a:p>
          <a:p>
            <a:pPr lvl="1">
              <a:buClr>
                <a:schemeClr val="tx1"/>
              </a:buClr>
              <a:buSzPct val="70000"/>
              <a:buFontTx/>
              <a:buChar char="o"/>
            </a:pPr>
            <a:r>
              <a:rPr lang="en-US" sz="1800" smtClean="0"/>
              <a:t>Double-click a program icon on the desktop or Start menu item that has been created and distributed by the administrator with a Windows Installer (.msi) package.</a:t>
            </a:r>
          </a:p>
          <a:p>
            <a:pPr lvl="1">
              <a:buClr>
                <a:schemeClr val="tx1"/>
              </a:buClr>
              <a:buSzPct val="70000"/>
              <a:buFontTx/>
              <a:buChar char="o"/>
            </a:pPr>
            <a:r>
              <a:rPr lang="en-US" sz="1800" smtClean="0"/>
              <a:t>Double-click a file where the file name extension is associated with a RemoteApp program. This can be configured by their administrator with a Windows Installer package.</a:t>
            </a:r>
          </a:p>
          <a:p>
            <a:pPr marL="457200" indent="-457200">
              <a:buFont typeface="Wingdings" pitchFamily="2" charset="2"/>
              <a:buChar char="§"/>
            </a:pPr>
            <a:endParaRPr lang="en-US" sz="1800" b="0" smtClean="0"/>
          </a:p>
          <a:p>
            <a:pPr lvl="1"/>
            <a:endParaRPr lang="en-US" sz="1800" smtClean="0"/>
          </a:p>
          <a:p>
            <a:pPr lvl="1">
              <a:buFont typeface="Wingdings" pitchFamily="2" charset="2"/>
              <a:buNone/>
            </a:pPr>
            <a:endParaRPr lang="en-US" sz="20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a:lstStyle/>
          <a:p>
            <a:pPr marL="457200" indent="-457200">
              <a:buFont typeface="Wingdings" charset="2"/>
              <a:buNone/>
              <a:defRPr/>
            </a:pPr>
            <a:r>
              <a:rPr lang="en-US" sz="2800" dirty="0" smtClean="0"/>
              <a:t>RDS (continued)</a:t>
            </a:r>
          </a:p>
          <a:p>
            <a:pPr>
              <a:defRPr/>
            </a:pPr>
            <a:endParaRPr lang="en-US" sz="1800" b="0" dirty="0" smtClean="0"/>
          </a:p>
          <a:p>
            <a:pPr lvl="1">
              <a:defRPr/>
            </a:pPr>
            <a:endParaRPr lang="en-US" sz="1800" dirty="0" smtClean="0"/>
          </a:p>
          <a:p>
            <a:pPr marL="457200" lvl="1" indent="0">
              <a:buFont typeface="Wingdings" pitchFamily="2" charset="2"/>
              <a:buNone/>
              <a:defRPr/>
            </a:pPr>
            <a:endParaRPr lang="en-US" sz="1800" dirty="0" smtClean="0"/>
          </a:p>
        </p:txBody>
      </p:sp>
      <p:pic>
        <p:nvPicPr>
          <p:cNvPr id="30722" name="Picture 1"/>
          <p:cNvPicPr>
            <a:picLocks noChangeAspect="1"/>
          </p:cNvPicPr>
          <p:nvPr/>
        </p:nvPicPr>
        <p:blipFill>
          <a:blip r:embed="rId3"/>
          <a:srcRect/>
          <a:stretch>
            <a:fillRect/>
          </a:stretch>
        </p:blipFill>
        <p:spPr bwMode="auto">
          <a:xfrm>
            <a:off x="1211263" y="2328863"/>
            <a:ext cx="6680200" cy="4090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019BC920-D201-4D56-B4A9-06FFC15B73B4}"/>
</file>

<file path=customXml/itemProps2.xml><?xml version="1.0" encoding="utf-8"?>
<ds:datastoreItem xmlns:ds="http://schemas.openxmlformats.org/officeDocument/2006/customXml" ds:itemID="{1FEEB8DA-3AAB-453F-9B9A-C832E5B80E2B}"/>
</file>

<file path=customXml/itemProps3.xml><?xml version="1.0" encoding="utf-8"?>
<ds:datastoreItem xmlns:ds="http://schemas.openxmlformats.org/officeDocument/2006/customXml" ds:itemID="{14B0F8A3-5D21-430C-A027-CB87E574D4F0}"/>
</file>

<file path=docProps/app.xml><?xml version="1.0" encoding="utf-8"?>
<Properties xmlns="http://schemas.openxmlformats.org/officeDocument/2006/extended-properties" xmlns:vt="http://schemas.openxmlformats.org/officeDocument/2006/docPropsVTypes">
  <Template>Eli_Guidelines_New</Template>
  <TotalTime>2841</TotalTime>
  <Words>1251</Words>
  <Application>Microsoft Office PowerPoint</Application>
  <PresentationFormat>On-screen Show (4:3)</PresentationFormat>
  <Paragraphs>127</Paragraphs>
  <Slides>13</Slides>
  <Notes>12</Notes>
  <HiddenSlides>1</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13</vt:i4>
      </vt:variant>
    </vt:vector>
  </HeadingPairs>
  <TitlesOfParts>
    <vt:vector size="19" baseType="lpstr">
      <vt:lpstr>Arial Narrow</vt:lpstr>
      <vt:lpstr>Arial</vt:lpstr>
      <vt:lpstr>Wingdings</vt:lpstr>
      <vt:lpstr>Times New Roman</vt:lpstr>
      <vt:lpstr>Segoe</vt:lpstr>
      <vt:lpstr>Master_Template</vt:lpstr>
      <vt:lpstr>Understand Application Virtualization</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863</cp:revision>
  <dcterms:created xsi:type="dcterms:W3CDTF">2008-07-15T17:51:11Z</dcterms:created>
  <dcterms:modified xsi:type="dcterms:W3CDTF">2011-05-18T14:12:28Z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