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7"/>
  </p:notesMasterIdLst>
  <p:sldIdLst>
    <p:sldId id="256" r:id="rId4"/>
    <p:sldId id="257" r:id="rId5"/>
    <p:sldId id="258" r:id="rId6"/>
    <p:sldId id="275" r:id="rId7"/>
    <p:sldId id="279" r:id="rId8"/>
    <p:sldId id="288" r:id="rId9"/>
    <p:sldId id="287" r:id="rId10"/>
    <p:sldId id="285" r:id="rId11"/>
    <p:sldId id="289" r:id="rId12"/>
    <p:sldId id="291" r:id="rId13"/>
    <p:sldId id="290" r:id="rId14"/>
    <p:sldId id="292" r:id="rId15"/>
    <p:sldId id="280" r:id="rId16"/>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mn-cs"/>
      </a:defRPr>
    </a:lvl1pPr>
    <a:lvl2pPr marL="457200" algn="l" rtl="0" fontAlgn="base">
      <a:spcBef>
        <a:spcPct val="0"/>
      </a:spcBef>
      <a:spcAft>
        <a:spcPct val="0"/>
      </a:spcAft>
      <a:defRPr b="1" kern="1200">
        <a:solidFill>
          <a:schemeClr val="tx1"/>
        </a:solidFill>
        <a:latin typeface="Arial Narrow" pitchFamily="34" charset="0"/>
        <a:ea typeface="+mn-ea"/>
        <a:cs typeface="+mn-cs"/>
      </a:defRPr>
    </a:lvl2pPr>
    <a:lvl3pPr marL="914400" algn="l" rtl="0" fontAlgn="base">
      <a:spcBef>
        <a:spcPct val="0"/>
      </a:spcBef>
      <a:spcAft>
        <a:spcPct val="0"/>
      </a:spcAft>
      <a:defRPr b="1" kern="1200">
        <a:solidFill>
          <a:schemeClr val="tx1"/>
        </a:solidFill>
        <a:latin typeface="Arial Narrow" pitchFamily="34" charset="0"/>
        <a:ea typeface="+mn-ea"/>
        <a:cs typeface="+mn-cs"/>
      </a:defRPr>
    </a:lvl3pPr>
    <a:lvl4pPr marL="1371600" algn="l" rtl="0" fontAlgn="base">
      <a:spcBef>
        <a:spcPct val="0"/>
      </a:spcBef>
      <a:spcAft>
        <a:spcPct val="0"/>
      </a:spcAft>
      <a:defRPr b="1" kern="1200">
        <a:solidFill>
          <a:schemeClr val="tx1"/>
        </a:solidFill>
        <a:latin typeface="Arial Narrow" pitchFamily="34" charset="0"/>
        <a:ea typeface="+mn-ea"/>
        <a:cs typeface="+mn-cs"/>
      </a:defRPr>
    </a:lvl4pPr>
    <a:lvl5pPr marL="1828800" algn="l" rtl="0" fontAlgn="base">
      <a:spcBef>
        <a:spcPct val="0"/>
      </a:spcBef>
      <a:spcAft>
        <a:spcPct val="0"/>
      </a:spcAft>
      <a:defRPr b="1" kern="1200">
        <a:solidFill>
          <a:schemeClr val="tx1"/>
        </a:solidFill>
        <a:latin typeface="Arial Narrow" pitchFamily="34" charset="0"/>
        <a:ea typeface="+mn-ea"/>
        <a:cs typeface="+mn-cs"/>
      </a:defRPr>
    </a:lvl5pPr>
    <a:lvl6pPr marL="2286000" algn="l" defTabSz="914400" rtl="0" eaLnBrk="1" latinLnBrk="0" hangingPunct="1">
      <a:defRPr b="1" kern="1200">
        <a:solidFill>
          <a:schemeClr val="tx1"/>
        </a:solidFill>
        <a:latin typeface="Arial Narrow" pitchFamily="34" charset="0"/>
        <a:ea typeface="+mn-ea"/>
        <a:cs typeface="+mn-cs"/>
      </a:defRPr>
    </a:lvl6pPr>
    <a:lvl7pPr marL="2743200" algn="l" defTabSz="914400" rtl="0" eaLnBrk="1" latinLnBrk="0" hangingPunct="1">
      <a:defRPr b="1" kern="1200">
        <a:solidFill>
          <a:schemeClr val="tx1"/>
        </a:solidFill>
        <a:latin typeface="Arial Narrow" pitchFamily="34" charset="0"/>
        <a:ea typeface="+mn-ea"/>
        <a:cs typeface="+mn-cs"/>
      </a:defRPr>
    </a:lvl7pPr>
    <a:lvl8pPr marL="3200400" algn="l" defTabSz="914400" rtl="0" eaLnBrk="1" latinLnBrk="0" hangingPunct="1">
      <a:defRPr b="1" kern="1200">
        <a:solidFill>
          <a:schemeClr val="tx1"/>
        </a:solidFill>
        <a:latin typeface="Arial Narrow" pitchFamily="34" charset="0"/>
        <a:ea typeface="+mn-ea"/>
        <a:cs typeface="+mn-cs"/>
      </a:defRPr>
    </a:lvl8pPr>
    <a:lvl9pPr marL="3657600" algn="l" defTabSz="914400" rtl="0" eaLnBrk="1" latinLnBrk="0" hangingPunct="1">
      <a:defRPr b="1" kern="1200">
        <a:solidFill>
          <a:schemeClr val="tx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 lastIdx="1" clrIdx="0"/>
  <p:cmAuthor id="1" name="Zeshan Sattar" initials="" lastIdx="10" clrIdx="1"/>
  <p:cmAuthor id="2" name="Michael Teske" initials="" lastIdx="9" clrIdx="2"/>
  <p:cmAuthor id="3" name="Patricia Phillips (Bookey Consulting)" initials="" lastIdx="1" clrIdx="3"/>
  <p:cmAuthor id="4" name="SHM--CE2" initials=""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85697" autoAdjust="0"/>
  </p:normalViewPr>
  <p:slideViewPr>
    <p:cSldViewPr snapToGrid="0">
      <p:cViewPr>
        <p:scale>
          <a:sx n="66" d="100"/>
          <a:sy n="66" d="100"/>
        </p:scale>
        <p:origin x="-1020" y="-660"/>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commentAuthors" Target="commentAuthors.xml"/><Relationship Id="rId3" Type="http://schemas.openxmlformats.org/officeDocument/2006/relationships/slideMaster" Target="slideMasters/slideMaster1.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customXml" Target="../customXml/item3.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803D447F-C649-49AF-B346-0F8D2E9A88C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2E3805A3-46A6-45C2-AE07-070393598767}"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p:txBody>
          <a:bodyPr/>
          <a:lstStyle/>
          <a:p>
            <a:pPr marL="171450" indent="-171450"/>
            <a:r>
              <a:rPr lang="en-US" smtClean="0"/>
              <a:t>Microsoft Security Essentials is free for business use for up to 10 PCs.</a:t>
            </a:r>
          </a:p>
        </p:txBody>
      </p:sp>
      <p:sp>
        <p:nvSpPr>
          <p:cNvPr id="33795" name="Slide Number Placeholder 3"/>
          <p:cNvSpPr>
            <a:spLocks noGrp="1"/>
          </p:cNvSpPr>
          <p:nvPr>
            <p:ph type="sldNum" sz="quarter" idx="5"/>
          </p:nvPr>
        </p:nvSpPr>
        <p:spPr>
          <a:noFill/>
        </p:spPr>
        <p:txBody>
          <a:bodyPr/>
          <a:lstStyle/>
          <a:p>
            <a:fld id="{F2CDB004-46F9-44A7-85A8-DED61B779866}"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5842" name="Notes Placeholder 2"/>
          <p:cNvSpPr>
            <a:spLocks noGrp="1"/>
          </p:cNvSpPr>
          <p:nvPr>
            <p:ph type="body" idx="1"/>
          </p:nvPr>
        </p:nvSpPr>
        <p:spPr/>
        <p:txBody>
          <a:bodyPr/>
          <a:lstStyle/>
          <a:p>
            <a:endParaRPr lang="en-US" smtClean="0"/>
          </a:p>
        </p:txBody>
      </p:sp>
      <p:sp>
        <p:nvSpPr>
          <p:cNvPr id="35843" name="Slide Number Placeholder 3"/>
          <p:cNvSpPr>
            <a:spLocks noGrp="1"/>
          </p:cNvSpPr>
          <p:nvPr>
            <p:ph type="sldNum" sz="quarter" idx="5"/>
          </p:nvPr>
        </p:nvSpPr>
        <p:spPr>
          <a:noFill/>
        </p:spPr>
        <p:txBody>
          <a:bodyPr/>
          <a:lstStyle/>
          <a:p>
            <a:fld id="{0BE8DB33-96C0-4FF8-B556-6A1637161B2C}"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7890" name="Notes Placeholder 2"/>
          <p:cNvSpPr>
            <a:spLocks noGrp="1"/>
          </p:cNvSpPr>
          <p:nvPr>
            <p:ph type="body" idx="1"/>
          </p:nvPr>
        </p:nvSpPr>
        <p:spPr/>
        <p:txBody>
          <a:bodyPr/>
          <a:lstStyle/>
          <a:p>
            <a:pPr marL="171450" indent="-171450"/>
            <a:r>
              <a:rPr lang="en-US" smtClean="0"/>
              <a:t>Action Center provides alerts and messages, as well as solutions to resolve issues.</a:t>
            </a:r>
          </a:p>
        </p:txBody>
      </p:sp>
      <p:sp>
        <p:nvSpPr>
          <p:cNvPr id="37891" name="Slide Number Placeholder 3"/>
          <p:cNvSpPr>
            <a:spLocks noGrp="1"/>
          </p:cNvSpPr>
          <p:nvPr>
            <p:ph type="sldNum" sz="quarter" idx="5"/>
          </p:nvPr>
        </p:nvSpPr>
        <p:spPr>
          <a:noFill/>
        </p:spPr>
        <p:txBody>
          <a:bodyPr/>
          <a:lstStyle/>
          <a:p>
            <a:fld id="{6808ED5E-3B78-4D28-A7E5-3F17A089889E}"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None/>
              <a:defRPr/>
            </a:pPr>
            <a:r>
              <a:rPr lang="en-US" dirty="0" smtClean="0"/>
              <a:t>1. What tool can be used to remove malware from an infected system?</a:t>
            </a:r>
          </a:p>
          <a:p>
            <a:pPr>
              <a:buFont typeface="Arial" pitchFamily="34" charset="0"/>
              <a:buNone/>
              <a:defRPr/>
            </a:pPr>
            <a:r>
              <a:rPr lang="en-US" b="1" dirty="0" smtClean="0"/>
              <a:t>Malicious Software Removal Tool</a:t>
            </a:r>
          </a:p>
          <a:p>
            <a:pPr marL="171450" indent="-171450">
              <a:buFont typeface="Arial" pitchFamily="34" charset="0"/>
              <a:buNone/>
              <a:defRPr/>
            </a:pPr>
            <a:r>
              <a:rPr lang="en-US" dirty="0" smtClean="0"/>
              <a:t>2. What feature of Windows is the central place to view alerts and take actions to help keep the system running smoothly?</a:t>
            </a:r>
          </a:p>
          <a:p>
            <a:pPr>
              <a:buFont typeface="Arial" pitchFamily="34" charset="0"/>
              <a:buNone/>
              <a:defRPr/>
            </a:pPr>
            <a:r>
              <a:rPr lang="en-US" b="1" dirty="0" smtClean="0"/>
              <a:t>Action Center</a:t>
            </a:r>
          </a:p>
          <a:p>
            <a:pPr marL="171450" indent="-171450">
              <a:buFont typeface="Arial" pitchFamily="34" charset="0"/>
              <a:buNone/>
              <a:defRPr/>
            </a:pPr>
            <a:r>
              <a:rPr lang="en-US" dirty="0" smtClean="0"/>
              <a:t>3. What is a malicious program installed on a computer that is part of a bot network?</a:t>
            </a:r>
          </a:p>
          <a:p>
            <a:pPr>
              <a:buFont typeface="Arial" pitchFamily="34" charset="0"/>
              <a:buNone/>
              <a:defRPr/>
            </a:pPr>
            <a:r>
              <a:rPr lang="en-US" b="1" dirty="0" smtClean="0"/>
              <a:t>Bot</a:t>
            </a:r>
            <a:endParaRPr lang="en-US" b="1" dirty="0"/>
          </a:p>
        </p:txBody>
      </p:sp>
      <p:sp>
        <p:nvSpPr>
          <p:cNvPr id="39939" name="Slide Number Placeholder 3"/>
          <p:cNvSpPr>
            <a:spLocks noGrp="1"/>
          </p:cNvSpPr>
          <p:nvPr>
            <p:ph type="sldNum" sz="quarter" idx="5"/>
          </p:nvPr>
        </p:nvSpPr>
        <p:spPr>
          <a:noFill/>
        </p:spPr>
        <p:txBody>
          <a:bodyPr/>
          <a:lstStyle/>
          <a:p>
            <a:fld id="{2831691E-0DD3-4898-BC15-DE132E83C20E}" type="slidenum">
              <a:rPr lang="en-US"/>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r>
              <a:rPr lang="en-US" smtClean="0"/>
              <a:t>Lesson Overview</a:t>
            </a:r>
          </a:p>
        </p:txBody>
      </p:sp>
      <p:sp>
        <p:nvSpPr>
          <p:cNvPr id="17411" name="Slide Number Placeholder 3"/>
          <p:cNvSpPr>
            <a:spLocks noGrp="1"/>
          </p:cNvSpPr>
          <p:nvPr>
            <p:ph type="sldNum" sz="quarter" idx="5"/>
          </p:nvPr>
        </p:nvSpPr>
        <p:spPr>
          <a:noFill/>
        </p:spPr>
        <p:txBody>
          <a:bodyPr/>
          <a:lstStyle/>
          <a:p>
            <a:fld id="{763D9E2C-B557-4406-BEC9-C215176413E1}"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pPr>
            <a:r>
              <a:rPr lang="en-US" smtClean="0"/>
              <a:t>A small software program designed to spread from one computer to another and to interfere with computer operation.</a:t>
            </a:r>
          </a:p>
          <a:p>
            <a:pPr marL="228600" indent="-228600">
              <a:buFontTx/>
              <a:buAutoNum type="arabicPeriod"/>
            </a:pPr>
            <a:r>
              <a:rPr lang="en-US" smtClean="0"/>
              <a:t>Software that helps protect your computer against pop-ups, slow performance, and security threats caused by spyware and other unwanted software by detecting and removing known spyware from your computer.</a:t>
            </a:r>
          </a:p>
          <a:p>
            <a:pPr marL="228600" indent="-228600">
              <a:buFontTx/>
              <a:buAutoNum type="arabicPeriod"/>
            </a:pPr>
            <a:r>
              <a:rPr lang="en-US" smtClean="0"/>
              <a:t>A program or device that monitors and regulates traffic between two points, such as a single computer and the network server, or one server to another.</a:t>
            </a:r>
          </a:p>
          <a:p>
            <a:pPr marL="228600" indent="-228600">
              <a:buFontTx/>
              <a:buAutoNum type="arabicPeriod"/>
            </a:pPr>
            <a:endParaRPr lang="en-US" smtClean="0"/>
          </a:p>
          <a:p>
            <a:pPr marL="228600" indent="-228600">
              <a:buFontTx/>
              <a:buAutoNum type="arabicPeriod"/>
            </a:pPr>
            <a:endParaRPr lang="en-US" smtClean="0"/>
          </a:p>
        </p:txBody>
      </p:sp>
      <p:sp>
        <p:nvSpPr>
          <p:cNvPr id="19459" name="Slide Number Placeholder 3"/>
          <p:cNvSpPr>
            <a:spLocks noGrp="1"/>
          </p:cNvSpPr>
          <p:nvPr>
            <p:ph type="sldNum" sz="quarter" idx="5"/>
          </p:nvPr>
        </p:nvSpPr>
        <p:spPr>
          <a:noFill/>
        </p:spPr>
        <p:txBody>
          <a:bodyPr/>
          <a:lstStyle/>
          <a:p>
            <a:fld id="{634BC10E-6354-45AE-A3C2-30BF0ACF6662}"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endParaRPr lang="en-US" smtClean="0"/>
          </a:p>
        </p:txBody>
      </p:sp>
      <p:sp>
        <p:nvSpPr>
          <p:cNvPr id="21507" name="Slide Number Placeholder 3"/>
          <p:cNvSpPr>
            <a:spLocks noGrp="1"/>
          </p:cNvSpPr>
          <p:nvPr>
            <p:ph type="sldNum" sz="quarter" idx="5"/>
          </p:nvPr>
        </p:nvSpPr>
        <p:spPr>
          <a:noFill/>
        </p:spPr>
        <p:txBody>
          <a:bodyPr/>
          <a:lstStyle/>
          <a:p>
            <a:fld id="{2D020BAA-48B5-4610-AD24-CE33E20ADEF0}"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a:ln/>
        </p:spPr>
      </p:sp>
      <p:sp>
        <p:nvSpPr>
          <p:cNvPr id="23554" name="Notes Placeholder 2"/>
          <p:cNvSpPr>
            <a:spLocks noGrp="1"/>
          </p:cNvSpPr>
          <p:nvPr>
            <p:ph type="body" idx="1"/>
          </p:nvPr>
        </p:nvSpPr>
        <p:spPr/>
        <p:txBody>
          <a:bodyPr/>
          <a:lstStyle/>
          <a:p>
            <a:pPr marL="171450" indent="-171450">
              <a:buFontTx/>
              <a:buChar char="•"/>
            </a:pPr>
            <a:endParaRPr lang="en-US" smtClean="0"/>
          </a:p>
        </p:txBody>
      </p:sp>
      <p:sp>
        <p:nvSpPr>
          <p:cNvPr id="23555" name="Slide Number Placeholder 3"/>
          <p:cNvSpPr>
            <a:spLocks noGrp="1"/>
          </p:cNvSpPr>
          <p:nvPr>
            <p:ph type="sldNum" sz="quarter" idx="5"/>
          </p:nvPr>
        </p:nvSpPr>
        <p:spPr>
          <a:noFill/>
        </p:spPr>
        <p:txBody>
          <a:bodyPr/>
          <a:lstStyle/>
          <a:p>
            <a:fld id="{374F8ACD-A83D-4921-B906-F45FC9450C24}"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2" name="Notes Placeholder 2"/>
          <p:cNvSpPr>
            <a:spLocks noGrp="1"/>
          </p:cNvSpPr>
          <p:nvPr>
            <p:ph type="body" idx="1"/>
          </p:nvPr>
        </p:nvSpPr>
        <p:spPr/>
        <p:txBody>
          <a:bodyPr/>
          <a:lstStyle/>
          <a:p>
            <a:pPr marL="171450" indent="-171450">
              <a:buFontTx/>
              <a:buChar char="•"/>
            </a:pPr>
            <a:endParaRPr lang="en-US" smtClean="0"/>
          </a:p>
        </p:txBody>
      </p:sp>
      <p:sp>
        <p:nvSpPr>
          <p:cNvPr id="25603" name="Slide Number Placeholder 3"/>
          <p:cNvSpPr>
            <a:spLocks noGrp="1"/>
          </p:cNvSpPr>
          <p:nvPr>
            <p:ph type="sldNum" sz="quarter" idx="5"/>
          </p:nvPr>
        </p:nvSpPr>
        <p:spPr>
          <a:noFill/>
        </p:spPr>
        <p:txBody>
          <a:bodyPr/>
          <a:lstStyle/>
          <a:p>
            <a:fld id="{81A79C81-378D-41D2-A5A0-B2B90A6E21D9}"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a:ln/>
        </p:spPr>
      </p:sp>
      <p:sp>
        <p:nvSpPr>
          <p:cNvPr id="27650" name="Notes Placeholder 2"/>
          <p:cNvSpPr>
            <a:spLocks noGrp="1"/>
          </p:cNvSpPr>
          <p:nvPr>
            <p:ph type="body" idx="1"/>
          </p:nvPr>
        </p:nvSpPr>
        <p:spPr/>
        <p:txBody>
          <a:bodyPr/>
          <a:lstStyle/>
          <a:p>
            <a:pPr marL="171450" indent="-171450">
              <a:buFontTx/>
              <a:buChar char="•"/>
            </a:pPr>
            <a:r>
              <a:rPr lang="en-US" smtClean="0"/>
              <a:t>Remove—removes the items from the system.</a:t>
            </a:r>
          </a:p>
          <a:p>
            <a:pPr marL="171450" indent="-171450">
              <a:buFontTx/>
              <a:buChar char="•"/>
            </a:pPr>
            <a:r>
              <a:rPr lang="en-US" smtClean="0"/>
              <a:t>Quarantine—places the items in quarantine. This is done if the infected file is needed; it can be put in quarantine until it can be cleaned.</a:t>
            </a:r>
          </a:p>
        </p:txBody>
      </p:sp>
      <p:sp>
        <p:nvSpPr>
          <p:cNvPr id="27651" name="Slide Number Placeholder 3"/>
          <p:cNvSpPr>
            <a:spLocks noGrp="1"/>
          </p:cNvSpPr>
          <p:nvPr>
            <p:ph type="sldNum" sz="quarter" idx="5"/>
          </p:nvPr>
        </p:nvSpPr>
        <p:spPr>
          <a:noFill/>
        </p:spPr>
        <p:txBody>
          <a:bodyPr/>
          <a:lstStyle/>
          <a:p>
            <a:fld id="{C43B0183-0F0D-4061-B49D-E055C507C9C1}"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p:txBody>
          <a:bodyPr/>
          <a:lstStyle/>
          <a:p>
            <a:endParaRPr lang="en-US" smtClean="0"/>
          </a:p>
        </p:txBody>
      </p:sp>
      <p:sp>
        <p:nvSpPr>
          <p:cNvPr id="29699" name="Slide Number Placeholder 3"/>
          <p:cNvSpPr>
            <a:spLocks noGrp="1"/>
          </p:cNvSpPr>
          <p:nvPr>
            <p:ph type="sldNum" sz="quarter" idx="5"/>
          </p:nvPr>
        </p:nvSpPr>
        <p:spPr>
          <a:noFill/>
        </p:spPr>
        <p:txBody>
          <a:bodyPr/>
          <a:lstStyle/>
          <a:p>
            <a:fld id="{6E75F8AD-6B27-41AF-BD06-0BAE940DA77A}"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p:txBody>
          <a:bodyPr/>
          <a:lstStyle/>
          <a:p>
            <a:pPr marL="0" lvl="1"/>
            <a:r>
              <a:rPr lang="en-US" smtClean="0"/>
              <a:t>If a demonstration or virtual machine is available, download and perform a quick scan with the Malicious Software Removal Tool. The tool is available at the following link:</a:t>
            </a:r>
          </a:p>
          <a:p>
            <a:pPr marL="0" lvl="1"/>
            <a:r>
              <a:rPr lang="en-US" sz="2000" i="1" smtClean="0"/>
              <a:t>http://www.microsoft.com/security/pc-security/malware-removal.aspx</a:t>
            </a:r>
          </a:p>
          <a:p>
            <a:pPr marL="0" lvl="1"/>
            <a:endParaRPr lang="en-US" sz="2000" smtClean="0"/>
          </a:p>
          <a:p>
            <a:pPr marL="0" lvl="1"/>
            <a:endParaRPr lang="en-US" sz="2000" smtClean="0"/>
          </a:p>
          <a:p>
            <a:endParaRPr lang="en-US" smtClean="0"/>
          </a:p>
        </p:txBody>
      </p:sp>
      <p:sp>
        <p:nvSpPr>
          <p:cNvPr id="31747" name="Slide Number Placeholder 3"/>
          <p:cNvSpPr>
            <a:spLocks noGrp="1"/>
          </p:cNvSpPr>
          <p:nvPr>
            <p:ph type="sldNum" sz="quarter" idx="5"/>
          </p:nvPr>
        </p:nvSpPr>
        <p:spPr>
          <a:noFill/>
        </p:spPr>
        <p:txBody>
          <a:bodyPr/>
          <a:lstStyle/>
          <a:p>
            <a:fld id="{25870DF2-B341-4824-96AB-4053220E1B23}"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3.3</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microsoft.com/en-us/security_essentials/default.asp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www.microsoft.com/forefront/endpoint-protection/en/us/default.aspx"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www.microsoft.com/security/pc-security/malware-removal.aspx"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8407400"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Remove Malicious Software</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3.3</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1"/>
          <p:cNvSpPr>
            <a:spLocks noGrp="1"/>
          </p:cNvSpPr>
          <p:nvPr>
            <p:ph idx="1"/>
          </p:nvPr>
        </p:nvSpPr>
        <p:spPr bwMode="auto">
          <a:xfrm>
            <a:off x="520700" y="1476375"/>
            <a:ext cx="8202613" cy="46656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More Security Tools</a:t>
            </a:r>
          </a:p>
          <a:p>
            <a:pPr marL="457200" indent="-457200">
              <a:buFont typeface="Wingdings" pitchFamily="2" charset="2"/>
              <a:buNone/>
            </a:pPr>
            <a:endParaRPr lang="en-US" sz="2700" smtClean="0"/>
          </a:p>
          <a:p>
            <a:pPr marL="457200" indent="-457200">
              <a:buFont typeface="Wingdings" pitchFamily="2" charset="2"/>
              <a:buNone/>
            </a:pPr>
            <a:r>
              <a:rPr lang="en-US" sz="2000" b="0" smtClean="0"/>
              <a:t>Antivirus software can prevent threats from infecting your systems.</a:t>
            </a:r>
          </a:p>
          <a:p>
            <a:pPr marL="457200" indent="-457200">
              <a:buFont typeface="Wingdings" pitchFamily="2" charset="2"/>
              <a:buChar char="§"/>
            </a:pPr>
            <a:r>
              <a:rPr lang="en-US" sz="2000" b="0" smtClean="0"/>
              <a:t>Microsoft Security Essentials</a:t>
            </a:r>
          </a:p>
          <a:p>
            <a:pPr marL="796925" lvl="1" indent="-339725">
              <a:buClr>
                <a:schemeClr val="tx1"/>
              </a:buClr>
              <a:buSzPct val="70000"/>
              <a:buFontTx/>
              <a:buChar char="o"/>
            </a:pPr>
            <a:r>
              <a:rPr lang="en-US" sz="1800" smtClean="0"/>
              <a:t>Free download for personal use and small business.</a:t>
            </a:r>
          </a:p>
          <a:p>
            <a:pPr marL="796925" lvl="1" indent="-339725">
              <a:buClr>
                <a:schemeClr val="tx1"/>
              </a:buClr>
              <a:buSzPct val="70000"/>
              <a:buFontTx/>
              <a:buChar char="o"/>
            </a:pPr>
            <a:r>
              <a:rPr lang="en-US" sz="1800" b="1" i="1" smtClean="0">
                <a:hlinkClick r:id="rId3"/>
              </a:rPr>
              <a:t>http://www.microsoft.com/en-us/security_essentials/default.aspx</a:t>
            </a:r>
            <a:endParaRPr lang="en-US" sz="1800" b="1" i="1" smtClean="0"/>
          </a:p>
          <a:p>
            <a:pPr marL="457200" indent="-457200">
              <a:buFont typeface="Wingdings" pitchFamily="2" charset="2"/>
              <a:buChar char="§"/>
            </a:pPr>
            <a:r>
              <a:rPr lang="en-US" sz="2000" b="0" smtClean="0"/>
              <a:t>Microsoft Forefront Endpoint Protection </a:t>
            </a:r>
          </a:p>
          <a:p>
            <a:pPr marL="796925" lvl="1" indent="-339725">
              <a:buClr>
                <a:schemeClr val="tx1"/>
              </a:buClr>
              <a:buSzPct val="70000"/>
              <a:buFontTx/>
              <a:buChar char="o"/>
            </a:pPr>
            <a:r>
              <a:rPr lang="en-US" sz="1800" smtClean="0"/>
              <a:t>An enterprise-based solution.</a:t>
            </a:r>
          </a:p>
          <a:p>
            <a:pPr marL="796925" lvl="1" indent="-339725">
              <a:buClr>
                <a:schemeClr val="tx1"/>
              </a:buClr>
              <a:buSzPct val="70000"/>
              <a:buFontTx/>
              <a:buChar char="o"/>
            </a:pPr>
            <a:r>
              <a:rPr lang="en-US" sz="1800" b="1" i="1" smtClean="0">
                <a:hlinkClick r:id="rId4"/>
              </a:rPr>
              <a:t>http://www.microsoft.com/forefront/endpoint-protection/en/us/default.aspx</a:t>
            </a:r>
            <a:endParaRPr lang="en-US" sz="1800" b="1" i="1" smtClean="0"/>
          </a:p>
          <a:p>
            <a:pPr lvl="2"/>
            <a:endParaRPr lang="en-US" sz="1800" smtClean="0"/>
          </a:p>
          <a:p>
            <a:pPr lvl="2"/>
            <a:endParaRPr lang="en-US" sz="1600" smtClean="0"/>
          </a:p>
          <a:p>
            <a:pPr marL="796925" lvl="1" indent="-339725"/>
            <a:endParaRPr lang="en-US" sz="2000" smtClean="0"/>
          </a:p>
          <a:p>
            <a:pPr marL="457200" indent="-457200">
              <a:buFont typeface="Wingdings" pitchFamily="2" charset="2"/>
              <a:buBlip>
                <a:blip r:embed="rId5"/>
              </a:buBlip>
            </a:pPr>
            <a:endParaRPr lang="en-US" sz="2000" b="0" smtClean="0"/>
          </a:p>
          <a:p>
            <a:pPr marL="457200" indent="-457200">
              <a:buFont typeface="Wingdings" pitchFamily="2" charset="2"/>
              <a:buBlip>
                <a:blip r:embed="rId5"/>
              </a:buBlip>
            </a:pPr>
            <a:endParaRPr lang="en-US" sz="2000" b="0" smtClean="0"/>
          </a:p>
          <a:p>
            <a:pPr marL="796925" lvl="1" indent="-339725"/>
            <a:endParaRPr lang="en-US" sz="200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Action Center</a:t>
            </a:r>
          </a:p>
          <a:p>
            <a:pPr marL="457200" indent="-457200">
              <a:buFont typeface="Wingdings" pitchFamily="2" charset="2"/>
              <a:buChar char="§"/>
            </a:pPr>
            <a:r>
              <a:rPr lang="en-US" sz="2000" b="0" smtClean="0"/>
              <a:t>Windows Action Center is a central place to view alerts and take actions that can help keep Windows running smoothly.</a:t>
            </a:r>
          </a:p>
          <a:p>
            <a:pPr marL="457200" indent="-457200">
              <a:buFont typeface="Wingdings" pitchFamily="2" charset="2"/>
              <a:buChar char="§"/>
            </a:pPr>
            <a:r>
              <a:rPr lang="en-US" sz="2000" b="0" smtClean="0"/>
              <a:t>Lists important messages about security and maintenance settings that need your attention. </a:t>
            </a:r>
          </a:p>
          <a:p>
            <a:pPr lvl="1">
              <a:buClr>
                <a:schemeClr val="tx1"/>
              </a:buClr>
              <a:buSzPct val="70000"/>
              <a:buFontTx/>
              <a:buChar char="o"/>
            </a:pPr>
            <a:r>
              <a:rPr lang="en-US" sz="1800" smtClean="0"/>
              <a:t>Red items in Action Center are labeled Important, and indicate significant issues that should be addressed soon. </a:t>
            </a:r>
          </a:p>
          <a:p>
            <a:pPr lvl="1">
              <a:buClr>
                <a:schemeClr val="tx1"/>
              </a:buClr>
              <a:buSzPct val="70000"/>
              <a:buFontTx/>
              <a:buChar char="o"/>
            </a:pPr>
            <a:r>
              <a:rPr lang="en-US" sz="1800" smtClean="0"/>
              <a:t>Yellow items are suggested tasks that you should consider addressing, like recommended maintenance tasks.</a:t>
            </a:r>
          </a:p>
          <a:p>
            <a:pPr marL="457200" indent="-457200">
              <a:buFont typeface="Wingdings" pitchFamily="2" charset="2"/>
              <a:buChar char="§"/>
            </a:pPr>
            <a:r>
              <a:rPr lang="en-US" sz="2000" b="0" smtClean="0"/>
              <a:t>Action Center messages can be viewed quickly by placing your mouse over the icon in the notification area.</a:t>
            </a:r>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lvl="1"/>
            <a:endParaRPr lang="en-US" sz="200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pic>
        <p:nvPicPr>
          <p:cNvPr id="34818" name="Picture 2"/>
          <p:cNvPicPr>
            <a:picLocks noChangeAspect="1"/>
          </p:cNvPicPr>
          <p:nvPr/>
        </p:nvPicPr>
        <p:blipFill>
          <a:blip r:embed="rId3"/>
          <a:srcRect/>
          <a:stretch>
            <a:fillRect/>
          </a:stretch>
        </p:blipFill>
        <p:spPr bwMode="auto">
          <a:xfrm>
            <a:off x="3200400" y="5394325"/>
            <a:ext cx="2286000" cy="933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Action Center (continued)</a:t>
            </a:r>
          </a:p>
          <a:p>
            <a:pPr marL="457200" indent="-457200">
              <a:buFont typeface="Wingdings" pitchFamily="2" charset="2"/>
              <a:buChar char="§"/>
            </a:pPr>
            <a:r>
              <a:rPr lang="en-US" sz="2000" b="0" smtClean="0"/>
              <a:t>Action Center can be found by clicking Start, </a:t>
            </a:r>
            <a:r>
              <a:rPr lang="en-US" sz="2000" b="0" smtClean="0">
                <a:sym typeface="Wingdings" pitchFamily="2" charset="2"/>
              </a:rPr>
              <a:t>Control Panel, and typing </a:t>
            </a:r>
            <a:r>
              <a:rPr lang="en-US" sz="2000" smtClean="0">
                <a:sym typeface="Wingdings" pitchFamily="2" charset="2"/>
              </a:rPr>
              <a:t>Action Center </a:t>
            </a:r>
            <a:r>
              <a:rPr lang="en-US" sz="2000" b="0" smtClean="0">
                <a:sym typeface="Wingdings" pitchFamily="2" charset="2"/>
              </a:rPr>
              <a:t>in the search field.</a:t>
            </a:r>
            <a:endParaRPr lang="en-US" sz="2000" b="0" smtClean="0"/>
          </a:p>
          <a:p>
            <a:pPr marL="457200" indent="-457200">
              <a:buFont typeface="Wingdings" pitchFamily="2" charset="2"/>
              <a:buChar char="§"/>
            </a:pPr>
            <a:endParaRPr lang="en-US" sz="2000" b="0" smtClean="0"/>
          </a:p>
          <a:p>
            <a:pPr marL="457200" indent="-457200">
              <a:buFont typeface="Wingdings" pitchFamily="2" charset="2"/>
              <a:buChar char="§"/>
            </a:pPr>
            <a:endParaRPr lang="en-US" sz="2000" b="0" smtClean="0"/>
          </a:p>
          <a:p>
            <a:pPr lvl="1"/>
            <a:endParaRPr lang="en-US" sz="200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pic>
        <p:nvPicPr>
          <p:cNvPr id="36866" name="Picture 3"/>
          <p:cNvPicPr>
            <a:picLocks noChangeAspect="1"/>
          </p:cNvPicPr>
          <p:nvPr/>
        </p:nvPicPr>
        <p:blipFill>
          <a:blip r:embed="rId3"/>
          <a:srcRect/>
          <a:stretch>
            <a:fillRect/>
          </a:stretch>
        </p:blipFill>
        <p:spPr bwMode="auto">
          <a:xfrm>
            <a:off x="2667000" y="2620963"/>
            <a:ext cx="3810000" cy="385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1"/>
          <p:cNvSpPr>
            <a:spLocks noGrp="1"/>
          </p:cNvSpPr>
          <p:nvPr>
            <p:ph idx="1"/>
          </p:nvPr>
        </p:nvSpPr>
        <p:spPr bwMode="auto">
          <a:xfrm>
            <a:off x="520700" y="1476375"/>
            <a:ext cx="7926388" cy="46656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What tool can be used to remove malware from an infected system?</a:t>
            </a:r>
          </a:p>
          <a:p>
            <a:pPr marL="457200" indent="-457200">
              <a:buFont typeface="Arial Narrow" pitchFamily="34" charset="0"/>
              <a:buAutoNum type="arabicPeriod"/>
            </a:pPr>
            <a:endParaRPr lang="en-US" sz="2000" b="0" smtClean="0"/>
          </a:p>
          <a:p>
            <a:pPr marL="457200" indent="-457200">
              <a:buFont typeface="Arial Narrow" pitchFamily="34" charset="0"/>
              <a:buAutoNum type="arabicPeriod"/>
            </a:pPr>
            <a:r>
              <a:rPr lang="en-US" sz="2000" b="0" smtClean="0"/>
              <a:t>What feature of Windows is the central location to view alerts and take actions to help keep the system running smoothly?</a:t>
            </a:r>
          </a:p>
          <a:p>
            <a:pPr marL="457200" indent="-457200">
              <a:buFont typeface="Arial Narrow" pitchFamily="34" charset="0"/>
              <a:buAutoNum type="arabicPeriod"/>
            </a:pPr>
            <a:endParaRPr lang="en-US" sz="2000" b="0" smtClean="0"/>
          </a:p>
          <a:p>
            <a:pPr marL="457200" indent="-457200">
              <a:buFont typeface="Arial Narrow" pitchFamily="34" charset="0"/>
              <a:buAutoNum type="arabicPeriod"/>
            </a:pPr>
            <a:r>
              <a:rPr lang="en-US" sz="2000" b="0" smtClean="0"/>
              <a:t>What is the name given to a malicious program installed on a computer that is part of a bot network?</a:t>
            </a:r>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How can malicious software be removed from a computer?</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computer security threats.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security tools.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Explore the Windows Action Center.</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8326438"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smtClean="0"/>
          </a:p>
          <a:p>
            <a:pPr marL="457200" indent="-457200">
              <a:buFont typeface="Arial Narrow" pitchFamily="34" charset="0"/>
              <a:buAutoNum type="arabicPeriod"/>
            </a:pPr>
            <a:r>
              <a:rPr lang="en-US" sz="2000" b="0" smtClean="0"/>
              <a:t>What is a computer virus?</a:t>
            </a:r>
          </a:p>
          <a:p>
            <a:pPr marL="457200" indent="-457200">
              <a:buFont typeface="Arial Narrow" pitchFamily="34" charset="0"/>
              <a:buAutoNum type="arabicPeriod"/>
            </a:pPr>
            <a:r>
              <a:rPr lang="en-US" sz="2000" b="0" smtClean="0"/>
              <a:t>What is Windows Defender?</a:t>
            </a:r>
          </a:p>
          <a:p>
            <a:pPr marL="457200" indent="-457200">
              <a:buFont typeface="Arial Narrow" pitchFamily="34" charset="0"/>
              <a:buAutoNum type="arabicPeriod"/>
            </a:pPr>
            <a:r>
              <a:rPr lang="en-US" sz="2000" b="0" smtClean="0"/>
              <a:t>What is a firewall?</a:t>
            </a:r>
            <a:endParaRPr lang="en-US" sz="20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body" idx="1"/>
          </p:nvPr>
        </p:nvSpPr>
        <p:spPr bwMode="auto">
          <a:xfrm>
            <a:off x="546100" y="1535113"/>
            <a:ext cx="801687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Computer Security Threats</a:t>
            </a:r>
          </a:p>
          <a:p>
            <a:pPr marL="457200" indent="-457200">
              <a:buFont typeface="Wingdings" pitchFamily="2" charset="2"/>
              <a:buNone/>
            </a:pPr>
            <a:endParaRPr lang="en-US" sz="2800" smtClean="0"/>
          </a:p>
          <a:p>
            <a:pPr lvl="1">
              <a:buClr>
                <a:schemeClr val="tx1"/>
              </a:buClr>
              <a:buSzPct val="70000"/>
              <a:buFont typeface="Wingdings" pitchFamily="2" charset="2"/>
              <a:buChar char="§"/>
            </a:pPr>
            <a:r>
              <a:rPr lang="en-US" sz="2000" b="1" smtClean="0"/>
              <a:t>Trojan horse</a:t>
            </a:r>
            <a:r>
              <a:rPr lang="en-US" sz="2000" smtClean="0"/>
              <a:t>—a malicious application that is unable to spread of its own accord. Historically, the term has been used to refer to applications that appear legitimate and useful but perform malicious and illicit activity on an affected computer.</a:t>
            </a:r>
          </a:p>
          <a:p>
            <a:pPr lvl="1">
              <a:buClr>
                <a:schemeClr val="tx1"/>
              </a:buClr>
              <a:buSzPct val="70000"/>
              <a:buFont typeface="Wingdings" pitchFamily="2" charset="2"/>
              <a:buChar char="§"/>
            </a:pPr>
            <a:r>
              <a:rPr lang="en-US" sz="2000" b="1" smtClean="0"/>
              <a:t>Malware</a:t>
            </a:r>
            <a:r>
              <a:rPr lang="en-US" sz="2000" smtClean="0"/>
              <a:t>—malicious software or potentially unwanted software installed without user consent.</a:t>
            </a:r>
          </a:p>
          <a:p>
            <a:pPr lvl="1">
              <a:buClr>
                <a:schemeClr val="tx1"/>
              </a:buClr>
              <a:buSzPct val="70000"/>
              <a:buFont typeface="Wingdings" pitchFamily="2" charset="2"/>
              <a:buChar char="§"/>
            </a:pPr>
            <a:r>
              <a:rPr lang="en-US" sz="2000" b="1" smtClean="0"/>
              <a:t>Spyware</a:t>
            </a:r>
            <a:r>
              <a:rPr lang="en-US" sz="2000" smtClean="0"/>
              <a:t>—describes a program that collects information such as the websites a user visits without user consent. Installation may be without prominent notice or without the user’s knowledge.</a:t>
            </a:r>
          </a:p>
          <a:p>
            <a:pPr lvl="1">
              <a:buClr>
                <a:schemeClr val="tx1"/>
              </a:buClr>
              <a:buSzPct val="70000"/>
              <a:buFont typeface="Wingdings" pitchFamily="2" charset="2"/>
              <a:buChar char="§"/>
            </a:pPr>
            <a:r>
              <a:rPr lang="en-US" sz="2000" b="1" smtClean="0"/>
              <a:t>Bot</a:t>
            </a:r>
            <a:r>
              <a:rPr lang="en-US" sz="2000" smtClean="0"/>
              <a:t>—a malicious program installed on a computer that is part of a bot network. Bots are generally back-door Trojans that allow unauthorized access and control of an affected computer.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Security Tools</a:t>
            </a:r>
          </a:p>
          <a:p>
            <a:pPr marL="457200" indent="-457200">
              <a:buFont typeface="Wingdings" pitchFamily="2" charset="2"/>
              <a:buNone/>
            </a:pPr>
            <a:r>
              <a:rPr lang="en-US" sz="2000" smtClean="0"/>
              <a:t>Windows Defender</a:t>
            </a:r>
            <a:r>
              <a:rPr lang="en-US" sz="2000" b="0" smtClean="0"/>
              <a:t> </a:t>
            </a:r>
          </a:p>
          <a:p>
            <a:pPr marL="457200" indent="-457200">
              <a:buFont typeface="Wingdings" pitchFamily="2" charset="2"/>
              <a:buChar char="§"/>
            </a:pPr>
            <a:r>
              <a:rPr lang="en-US" sz="2000" b="0" smtClean="0"/>
              <a:t>Helps protect your computer against pop-ups, slow performance, and security threats.</a:t>
            </a:r>
          </a:p>
          <a:p>
            <a:pPr marL="457200" indent="-457200">
              <a:buFont typeface="Wingdings" pitchFamily="2" charset="2"/>
              <a:buChar char="§"/>
            </a:pPr>
            <a:r>
              <a:rPr lang="en-US" sz="2000" b="0" smtClean="0"/>
              <a:t>Comes bundled with Windows 7.</a:t>
            </a:r>
          </a:p>
          <a:p>
            <a:pPr marL="457200" indent="-457200">
              <a:buFont typeface="Wingdings" pitchFamily="2" charset="2"/>
              <a:buChar char="§"/>
            </a:pPr>
            <a:r>
              <a:rPr lang="en-US" sz="2000" b="0" smtClean="0"/>
              <a:t>Detects and removes known spyware from your computer.</a:t>
            </a:r>
          </a:p>
          <a:p>
            <a:pPr marL="457200" indent="-457200">
              <a:buFont typeface="Wingdings" pitchFamily="2" charset="2"/>
              <a:buNone/>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pic>
        <p:nvPicPr>
          <p:cNvPr id="22530" name="Picture 2"/>
          <p:cNvPicPr>
            <a:picLocks noChangeAspect="1"/>
          </p:cNvPicPr>
          <p:nvPr/>
        </p:nvPicPr>
        <p:blipFill>
          <a:blip r:embed="rId3"/>
          <a:srcRect/>
          <a:stretch>
            <a:fillRect/>
          </a:stretch>
        </p:blipFill>
        <p:spPr bwMode="auto">
          <a:xfrm>
            <a:off x="2830513" y="3897313"/>
            <a:ext cx="3703637" cy="2593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1"/>
          <p:cNvSpPr>
            <a:spLocks noGrp="1"/>
          </p:cNvSpPr>
          <p:nvPr>
            <p:ph idx="1"/>
          </p:nvPr>
        </p:nvSpPr>
        <p:spPr bwMode="auto">
          <a:xfrm>
            <a:off x="520700" y="1476375"/>
            <a:ext cx="8089900" cy="4665663"/>
          </a:xfrm>
          <a:noFill/>
          <a:ln>
            <a:miter lim="800000"/>
            <a:headEnd/>
            <a:tailEnd/>
          </a:ln>
        </p:spPr>
        <p:txBody>
          <a:bodyPr vert="horz" wrap="square" lIns="91440" tIns="45720" rIns="91440" bIns="45720" numCol="1" anchor="t" anchorCtr="0" compatLnSpc="1">
            <a:prstTxWarp prst="textNoShape">
              <a:avLst/>
            </a:prstTxWarp>
          </a:bodyPr>
          <a:lstStyle/>
          <a:p>
            <a:pPr marL="501650">
              <a:buFont typeface="Wingdings" pitchFamily="2" charset="2"/>
              <a:buNone/>
            </a:pPr>
            <a:r>
              <a:rPr lang="en-US" sz="2800" smtClean="0"/>
              <a:t>Security Tools (continued)</a:t>
            </a:r>
          </a:p>
          <a:p>
            <a:pPr marL="501650">
              <a:buFont typeface="Wingdings" pitchFamily="2" charset="2"/>
              <a:buChar char="§"/>
            </a:pPr>
            <a:r>
              <a:rPr lang="en-US" sz="2000" b="0" smtClean="0"/>
              <a:t>The Tools And Settings window in Windows Defender allows you to change options or view Quarantined items. </a:t>
            </a:r>
          </a:p>
          <a:p>
            <a:pPr marL="501650">
              <a:buFont typeface="Wingdings" pitchFamily="2" charset="2"/>
              <a:buNone/>
            </a:pPr>
            <a:endParaRPr lang="en-US" sz="2000" b="0" smtClean="0"/>
          </a:p>
          <a:p>
            <a:pPr marL="501650">
              <a:buFont typeface="Wingdings" pitchFamily="2" charset="2"/>
              <a:buNone/>
            </a:pPr>
            <a:endParaRPr lang="en-US" sz="2000" b="0" smtClean="0"/>
          </a:p>
          <a:p>
            <a:pPr marL="501650">
              <a:buFont typeface="Wingdings" pitchFamily="2" charset="2"/>
              <a:buChar char="§"/>
            </a:pPr>
            <a:endParaRPr lang="en-US" smtClean="0"/>
          </a:p>
        </p:txBody>
      </p:sp>
      <p:pic>
        <p:nvPicPr>
          <p:cNvPr id="24578" name="Picture 2"/>
          <p:cNvPicPr>
            <a:picLocks noChangeAspect="1"/>
          </p:cNvPicPr>
          <p:nvPr/>
        </p:nvPicPr>
        <p:blipFill>
          <a:blip r:embed="rId3"/>
          <a:srcRect/>
          <a:stretch>
            <a:fillRect/>
          </a:stretch>
        </p:blipFill>
        <p:spPr bwMode="auto">
          <a:xfrm>
            <a:off x="2541588" y="2614613"/>
            <a:ext cx="4003675" cy="3881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501650">
              <a:buFont typeface="Wingdings" pitchFamily="2" charset="2"/>
              <a:buNone/>
            </a:pPr>
            <a:r>
              <a:rPr lang="en-US" sz="2800" smtClean="0"/>
              <a:t>Security Tools (continued)</a:t>
            </a:r>
            <a:endParaRPr lang="en-US" sz="2800" b="0" smtClean="0"/>
          </a:p>
          <a:p>
            <a:pPr marL="501650">
              <a:buFont typeface="Wingdings" pitchFamily="2" charset="2"/>
              <a:buChar char="§"/>
            </a:pPr>
            <a:r>
              <a:rPr lang="en-US" sz="2000" b="0" smtClean="0"/>
              <a:t>Windows Defender can be configured to treat alert items differently based on their severity.</a:t>
            </a:r>
          </a:p>
          <a:p>
            <a:pPr marL="501650">
              <a:buFont typeface="Wingdings" pitchFamily="2" charset="2"/>
              <a:buNone/>
            </a:pPr>
            <a:endParaRPr lang="en-US" sz="2000" b="0" smtClean="0"/>
          </a:p>
          <a:p>
            <a:pPr marL="501650">
              <a:buFont typeface="Wingdings" pitchFamily="2" charset="2"/>
              <a:buNone/>
            </a:pPr>
            <a:endParaRPr lang="en-US" sz="2000" b="0" smtClean="0"/>
          </a:p>
          <a:p>
            <a:pPr marL="501650">
              <a:buFont typeface="Wingdings" pitchFamily="2" charset="2"/>
              <a:buChar char="§"/>
            </a:pPr>
            <a:endParaRPr lang="en-US" smtClean="0"/>
          </a:p>
        </p:txBody>
      </p:sp>
      <p:pic>
        <p:nvPicPr>
          <p:cNvPr id="26626" name="Picture 4"/>
          <p:cNvPicPr>
            <a:picLocks noChangeAspect="1"/>
          </p:cNvPicPr>
          <p:nvPr/>
        </p:nvPicPr>
        <p:blipFill>
          <a:blip r:embed="rId3"/>
          <a:srcRect/>
          <a:stretch>
            <a:fillRect/>
          </a:stretch>
        </p:blipFill>
        <p:spPr bwMode="auto">
          <a:xfrm>
            <a:off x="2420938" y="2647950"/>
            <a:ext cx="4011612" cy="3848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65138" indent="-192088">
              <a:buFont typeface="Wingdings" pitchFamily="2" charset="2"/>
              <a:buNone/>
            </a:pPr>
            <a:r>
              <a:rPr lang="en-US" sz="2800" smtClean="0"/>
              <a:t>Malicious Software Removal Tool</a:t>
            </a:r>
            <a:r>
              <a:rPr lang="en-US" sz="2700" smtClean="0"/>
              <a:t> </a:t>
            </a:r>
          </a:p>
          <a:p>
            <a:pPr marL="465138" indent="-192088">
              <a:buFont typeface="Wingdings" pitchFamily="2" charset="2"/>
              <a:buNone/>
            </a:pPr>
            <a:endParaRPr lang="en-US" sz="2000" smtClean="0"/>
          </a:p>
          <a:p>
            <a:pPr marL="465138" indent="-192088">
              <a:buFont typeface="Wingdings" pitchFamily="2" charset="2"/>
              <a:buChar char="§"/>
            </a:pPr>
            <a:r>
              <a:rPr lang="en-US" sz="2000" b="0" smtClean="0"/>
              <a:t>Checks computers running Windows 7, Windows Vista, Windows XP, Microsoft Windows 2000, Windows Server 2003, and Windows Server 2008 R2.</a:t>
            </a:r>
          </a:p>
          <a:p>
            <a:pPr marL="465138" indent="-192088">
              <a:buFont typeface="Wingdings" pitchFamily="2" charset="2"/>
              <a:buChar char="§"/>
            </a:pPr>
            <a:r>
              <a:rPr lang="en-US" sz="2000" b="0" smtClean="0"/>
              <a:t>Checks for infections by specific, prevalent malicious software, including Blaster, Sasser, and Mydoom, and helps remove any infection it finds.</a:t>
            </a:r>
          </a:p>
          <a:p>
            <a:pPr marL="465138" indent="-192088">
              <a:buFont typeface="Wingdings" pitchFamily="2" charset="2"/>
              <a:buChar char="§"/>
            </a:pPr>
            <a:r>
              <a:rPr lang="en-US" sz="2000" b="0" smtClean="0"/>
              <a:t>Microsoft releases an updated version of this tool on the second Tuesday of each month and as needed to respond to security incidents. The tool is available from Microsoft Update, Windows Update, and the Microsoft Download Center.</a:t>
            </a:r>
          </a:p>
          <a:p>
            <a:pPr marL="465138" indent="-192088">
              <a:buFont typeface="Wingdings" pitchFamily="2" charset="2"/>
              <a:buChar char="§"/>
            </a:pPr>
            <a:r>
              <a:rPr lang="en-US" sz="2000" b="0" smtClean="0"/>
              <a:t>Downloaded from Microsoft at the following link:</a:t>
            </a:r>
          </a:p>
          <a:p>
            <a:pPr marL="754063" lvl="1">
              <a:buClr>
                <a:schemeClr val="tx1"/>
              </a:buClr>
              <a:buSzPct val="70000"/>
              <a:buFontTx/>
              <a:buChar char="o"/>
            </a:pPr>
            <a:r>
              <a:rPr lang="en-US" sz="1800" b="1" i="1" smtClean="0">
                <a:hlinkClick r:id="rId3" invalidUrl="http:///"/>
              </a:rPr>
              <a:t>http://</a:t>
            </a:r>
            <a:r>
              <a:rPr lang="en-US" sz="1800" b="1" i="1" smtClean="0">
                <a:hlinkClick r:id="rId4"/>
              </a:rPr>
              <a:t>www.microsoft.com/security/pc-security/malware-removal.aspx</a:t>
            </a:r>
            <a:endParaRPr lang="en-US" sz="1800" b="1" i="1" smtClean="0"/>
          </a:p>
          <a:p>
            <a:pPr marL="754063" lvl="1">
              <a:buClr>
                <a:schemeClr val="tx1"/>
              </a:buClr>
              <a:buSzPct val="70000"/>
              <a:buFontTx/>
              <a:buChar char="o"/>
            </a:pPr>
            <a:endParaRPr lang="en-US" sz="1800" smtClean="0"/>
          </a:p>
          <a:p>
            <a:pPr marL="754063" lvl="1"/>
            <a:endParaRPr lang="en-US" sz="2000" smtClean="0"/>
          </a:p>
          <a:p>
            <a:pPr marL="465138" indent="-192088">
              <a:buFont typeface="Wingdings" pitchFamily="2" charset="2"/>
              <a:buBlip>
                <a:blip r:embed="rId5"/>
              </a:buBlip>
            </a:pPr>
            <a:endParaRPr lang="en-US" sz="2000" b="0" smtClean="0"/>
          </a:p>
          <a:p>
            <a:pPr marL="465138" indent="-192088">
              <a:buFont typeface="Wingdings" pitchFamily="2" charset="2"/>
              <a:buBlip>
                <a:blip r:embed="rId5"/>
              </a:buBlip>
            </a:pPr>
            <a:endParaRPr lang="en-US" sz="2000" b="0" smtClean="0"/>
          </a:p>
          <a:p>
            <a:pPr marL="754063" lvl="1"/>
            <a:endParaRPr lang="en-US" sz="2000" smtClean="0"/>
          </a:p>
          <a:p>
            <a:pPr marL="465138" indent="-192088">
              <a:buFont typeface="Wingdings" pitchFamily="2" charset="2"/>
              <a:buChar char="§"/>
            </a:pPr>
            <a:endParaRPr lang="en-US" sz="2000" b="0" smtClean="0"/>
          </a:p>
          <a:p>
            <a:pPr marL="465138" indent="-192088">
              <a:buFont typeface="Wingdings" pitchFamily="2" charset="2"/>
              <a:buNone/>
            </a:pPr>
            <a:endParaRPr lang="en-US" sz="2000" b="0" smtClean="0"/>
          </a:p>
          <a:p>
            <a:pPr marL="465138" indent="-192088">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501650">
              <a:buFont typeface="Wingdings" pitchFamily="2" charset="2"/>
              <a:buNone/>
            </a:pPr>
            <a:r>
              <a:rPr lang="en-US" sz="2800" smtClean="0"/>
              <a:t>Malicious Software Removal Tool  (continued)</a:t>
            </a:r>
          </a:p>
          <a:p>
            <a:pPr marL="501650">
              <a:buFont typeface="Wingdings" pitchFamily="2" charset="2"/>
              <a:buChar char="§"/>
            </a:pPr>
            <a:r>
              <a:rPr lang="en-US" sz="2000" b="0" smtClean="0"/>
              <a:t>After the download, browse to the file location and double-click the file. </a:t>
            </a:r>
          </a:p>
          <a:p>
            <a:pPr marL="501650">
              <a:buFont typeface="Wingdings" pitchFamily="2" charset="2"/>
              <a:buChar char="§"/>
            </a:pPr>
            <a:r>
              <a:rPr lang="en-US" sz="2000" b="0" smtClean="0"/>
              <a:t>Follow the wizard instructions and scan for any malicious software.</a:t>
            </a:r>
          </a:p>
          <a:p>
            <a:pPr lvl="1"/>
            <a:endParaRPr lang="en-US" sz="2000" smtClean="0"/>
          </a:p>
          <a:p>
            <a:pPr marL="501650">
              <a:buFont typeface="Wingdings" pitchFamily="2" charset="2"/>
              <a:buChar char="§"/>
            </a:pPr>
            <a:endParaRPr lang="en-US" sz="2000" b="0" smtClean="0"/>
          </a:p>
          <a:p>
            <a:pPr marL="501650">
              <a:buFont typeface="Wingdings" pitchFamily="2" charset="2"/>
              <a:buChar char="§"/>
            </a:pPr>
            <a:endParaRPr lang="en-US" sz="2000" b="0" smtClean="0"/>
          </a:p>
          <a:p>
            <a:pPr lvl="1"/>
            <a:endParaRPr lang="en-US" sz="2000" smtClean="0"/>
          </a:p>
          <a:p>
            <a:pPr marL="501650">
              <a:buFont typeface="Wingdings" pitchFamily="2" charset="2"/>
              <a:buChar char="§"/>
            </a:pPr>
            <a:endParaRPr lang="en-US" sz="2000" b="0" smtClean="0"/>
          </a:p>
          <a:p>
            <a:pPr marL="501650">
              <a:buFont typeface="Wingdings" pitchFamily="2" charset="2"/>
              <a:buNone/>
            </a:pPr>
            <a:endParaRPr lang="en-US" sz="2000" b="0" smtClean="0"/>
          </a:p>
          <a:p>
            <a:pPr marL="501650">
              <a:buFont typeface="Wingdings" pitchFamily="2" charset="2"/>
              <a:buChar char="§"/>
            </a:pPr>
            <a:endParaRPr lang="en-US" smtClean="0"/>
          </a:p>
        </p:txBody>
      </p:sp>
      <p:pic>
        <p:nvPicPr>
          <p:cNvPr id="30722" name="Picture 2"/>
          <p:cNvPicPr>
            <a:picLocks noChangeAspect="1"/>
          </p:cNvPicPr>
          <p:nvPr/>
        </p:nvPicPr>
        <p:blipFill>
          <a:blip r:embed="rId3"/>
          <a:srcRect/>
          <a:stretch>
            <a:fillRect/>
          </a:stretch>
        </p:blipFill>
        <p:spPr bwMode="auto">
          <a:xfrm>
            <a:off x="2693988" y="3038475"/>
            <a:ext cx="3929062" cy="3449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10">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051DFF"/>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10">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051DFF"/>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EFDD50F-9C75-4504-ABDE-6C4CD239E981}"/>
</file>

<file path=customXml/itemProps2.xml><?xml version="1.0" encoding="utf-8"?>
<ds:datastoreItem xmlns:ds="http://schemas.openxmlformats.org/officeDocument/2006/customXml" ds:itemID="{92E8EF29-E144-4295-8F49-BDA904B8E4FA}"/>
</file>

<file path=customXml/itemProps3.xml><?xml version="1.0" encoding="utf-8"?>
<ds:datastoreItem xmlns:ds="http://schemas.openxmlformats.org/officeDocument/2006/customXml" ds:itemID="{C60DD68D-DB2C-47C9-8639-927CD1BDAB32}"/>
</file>

<file path=docProps/app.xml><?xml version="1.0" encoding="utf-8"?>
<Properties xmlns="http://schemas.openxmlformats.org/officeDocument/2006/extended-properties" xmlns:vt="http://schemas.openxmlformats.org/officeDocument/2006/docPropsVTypes">
  <Template>Eli_Guidelines_New</Template>
  <TotalTime>1211</TotalTime>
  <Words>769</Words>
  <Application>Microsoft Office PowerPoint</Application>
  <PresentationFormat>On-screen Show (4:3)</PresentationFormat>
  <Paragraphs>125</Paragraphs>
  <Slides>13</Slides>
  <Notes>13</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13</vt:i4>
      </vt:variant>
    </vt:vector>
  </HeadingPairs>
  <TitlesOfParts>
    <vt:vector size="19" baseType="lpstr">
      <vt:lpstr>Arial Narrow</vt:lpstr>
      <vt:lpstr>Arial</vt:lpstr>
      <vt:lpstr>Wingdings</vt:lpstr>
      <vt:lpstr>Times New Roman</vt:lpstr>
      <vt:lpstr>Segoe</vt:lpstr>
      <vt:lpstr>Master_Template</vt:lpstr>
      <vt:lpstr>Remove Malicious Software</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815</cp:revision>
  <dcterms:created xsi:type="dcterms:W3CDTF">2008-07-15T17:51:11Z</dcterms:created>
  <dcterms:modified xsi:type="dcterms:W3CDTF">2011-05-05T20:57:23Z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0x00DDD5EB73BFB76E459C139DBD7FA3B4D7</vt:lpwstr>
  </property>
  <property fmtid="{D5CDD505-2E9C-101B-9397-08002B2CF9AE}" pid="8" name="AutoVersionDisabled">
    <vt:lpwstr>false</vt:lpwstr>
  </property>
  <property fmtid="{D5CDD505-2E9C-101B-9397-08002B2CF9AE}" pid="9" name="ItemType">
    <vt:lpwstr>1</vt:lpwstr>
  </property>
</Properties>
</file>