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9"/>
  </p:notesMasterIdLst>
  <p:sldIdLst>
    <p:sldId id="256" r:id="rId4"/>
    <p:sldId id="257" r:id="rId5"/>
    <p:sldId id="258" r:id="rId6"/>
    <p:sldId id="297" r:id="rId7"/>
    <p:sldId id="340" r:id="rId8"/>
    <p:sldId id="339" r:id="rId9"/>
    <p:sldId id="341" r:id="rId10"/>
    <p:sldId id="343" r:id="rId11"/>
    <p:sldId id="342" r:id="rId12"/>
    <p:sldId id="344" r:id="rId13"/>
    <p:sldId id="345" r:id="rId14"/>
    <p:sldId id="346" r:id="rId15"/>
    <p:sldId id="347" r:id="rId16"/>
    <p:sldId id="348" r:id="rId17"/>
    <p:sldId id="280" r:id="rId18"/>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21" clrIdx="0"/>
  <p:cmAuthor id="1" name="Michael Teske" initials="" lastIdx="22" clrIdx="1"/>
  <p:cmAuthor id="2" name="Copyeditor" initials="" lastIdx="11" clrIdx="2"/>
  <p:cmAuthor id="3" name="Patricia Phillips (Bookey Consulting)"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81107" autoAdjust="0"/>
  </p:normalViewPr>
  <p:slideViewPr>
    <p:cSldViewPr snapToGrid="0">
      <p:cViewPr>
        <p:scale>
          <a:sx n="69" d="100"/>
          <a:sy n="69" d="100"/>
        </p:scale>
        <p:origin x="-840" y="-40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432"/>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ustomXml" Target="../customXml/item3.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401FC656-9609-460E-8DF2-A56921CE09B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EDAE296E-039D-4F7B-BD47-B8A53A560C5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r>
              <a:rPr lang="en-US" smtClean="0"/>
              <a:t>If a demonstration or virtual machine is available, open the Devices and Printers console. Right-click a printer, browse to Printer Properties, and select the printer that you want to manage. It is also important to discuss how each type of device may have different menu options: Mouse options will include mouse settings. Printer options will have menu options specific to printers such as printing preferences.</a:t>
            </a:r>
          </a:p>
          <a:p>
            <a:endParaRPr lang="en-US" smtClean="0"/>
          </a:p>
          <a:p>
            <a:r>
              <a:rPr lang="en-US" smtClean="0"/>
              <a:t>Managing printers will be reviewed in module 5.3.</a:t>
            </a:r>
          </a:p>
        </p:txBody>
      </p:sp>
      <p:sp>
        <p:nvSpPr>
          <p:cNvPr id="33795" name="Slide Number Placeholder 3"/>
          <p:cNvSpPr>
            <a:spLocks noGrp="1"/>
          </p:cNvSpPr>
          <p:nvPr>
            <p:ph type="sldNum" sz="quarter" idx="5"/>
          </p:nvPr>
        </p:nvSpPr>
        <p:spPr>
          <a:noFill/>
        </p:spPr>
        <p:txBody>
          <a:bodyPr/>
          <a:lstStyle/>
          <a:p>
            <a:fld id="{13C6D0C5-5916-4DC8-BAEC-CE196FCC7BBA}"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pPr marL="171450" indent="-171450">
              <a:buFontTx/>
              <a:buChar char="•"/>
            </a:pPr>
            <a:r>
              <a:rPr lang="en-US" smtClean="0"/>
              <a:t>External Serial Advanced Technology Attachment (eSATA)—a computer bus interface for connecting host bus adapters to mass storage devices such as hard disk drives and optical drives. Serial ATA offers several advantages over the older parallel ATA (PATA) interface: reduced cable-bulk and cost, native hot swapping, faster data transfer through higher signaling rates, and more efficient transfer through an (optional) I/O queuing protocol.</a:t>
            </a:r>
          </a:p>
          <a:p>
            <a:pPr marL="171450" indent="-171450">
              <a:buFontTx/>
              <a:buChar char="•"/>
            </a:pPr>
            <a:r>
              <a:rPr lang="en-US" smtClean="0"/>
              <a:t>Universal Serial Bus (USB)--is a specification to establish communication between devices and a host controller. USB can connect computer peripherals such as mice, keyboards, digital cameras, printers, personal media players and flash drives.</a:t>
            </a:r>
          </a:p>
          <a:p>
            <a:pPr marL="171450" indent="-171450">
              <a:buFontTx/>
              <a:buChar char="•"/>
            </a:pPr>
            <a:r>
              <a:rPr lang="en-US" smtClean="0"/>
              <a:t>IEEE 1394 (FireWire)—a serial bus interface standard for high-speed communications and isochronous real-time data transfer, frequently used by personal computers, as well as in digital audio, digital video, automotive, and aeronautics applications. Some high-speed storage devices support FireWire connections.</a:t>
            </a:r>
          </a:p>
          <a:p>
            <a:pPr marL="171450" indent="-171450">
              <a:buFontTx/>
              <a:buChar char="•"/>
            </a:pPr>
            <a:r>
              <a:rPr lang="en-US" smtClean="0"/>
              <a:t>iSCSI—an Internet Protocol (IP)-based storage networking standard for linking data storage facilities. By carrying SCSI commands over IP networks, iSCSI is used to facilitate data transfers over intranets and to manage storage over long distances. iSCSI can be used to transmit data over local area networks (LANs), wide area networks (WANs), or the Internet and can enable location-independent data storage and retrieval.</a:t>
            </a:r>
          </a:p>
          <a:p>
            <a:pPr marL="171450" indent="-171450">
              <a:buFontTx/>
              <a:buChar char="•"/>
            </a:pPr>
            <a:endParaRPr lang="en-US" smtClean="0"/>
          </a:p>
        </p:txBody>
      </p:sp>
      <p:sp>
        <p:nvSpPr>
          <p:cNvPr id="35843" name="Slide Number Placeholder 3"/>
          <p:cNvSpPr>
            <a:spLocks noGrp="1"/>
          </p:cNvSpPr>
          <p:nvPr>
            <p:ph type="sldNum" sz="quarter" idx="5"/>
          </p:nvPr>
        </p:nvSpPr>
        <p:spPr>
          <a:noFill/>
        </p:spPr>
        <p:txBody>
          <a:bodyPr/>
          <a:lstStyle/>
          <a:p>
            <a:fld id="{0EB803A3-74E1-4F3C-A1C8-E0D26095A81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p:spPr>
        <p:txBody>
          <a:bodyPr/>
          <a:lstStyle/>
          <a:p>
            <a:pPr marL="171450" indent="-171450">
              <a:buFontTx/>
              <a:buChar char="•"/>
            </a:pPr>
            <a:r>
              <a:rPr lang="en-US" smtClean="0"/>
              <a:t>Windows 7 supports basic and dynamic disks as well as VHDs.</a:t>
            </a:r>
          </a:p>
          <a:p>
            <a:pPr marL="171450" indent="-171450">
              <a:buFontTx/>
              <a:buChar char="•"/>
            </a:pPr>
            <a:r>
              <a:rPr lang="en-US" smtClean="0"/>
              <a:t>If a demonstration or virtual machine is available, open Computer Management by clicking Start and then typing </a:t>
            </a:r>
            <a:r>
              <a:rPr lang="en-US" b="1" smtClean="0"/>
              <a:t>Computer Management </a:t>
            </a:r>
            <a:r>
              <a:rPr lang="en-US" smtClean="0"/>
              <a:t>in the Search Programs and Files box.</a:t>
            </a:r>
          </a:p>
          <a:p>
            <a:pPr marL="171450" indent="-171450">
              <a:buFontTx/>
              <a:buChar char="•"/>
            </a:pPr>
            <a:r>
              <a:rPr lang="en-US" smtClean="0"/>
              <a:t>Expand Storage, and click Disk Management.</a:t>
            </a:r>
          </a:p>
          <a:p>
            <a:pPr marL="171450" indent="-171450">
              <a:buFontTx/>
              <a:buChar char="•"/>
            </a:pPr>
            <a:r>
              <a:rPr lang="en-US" smtClean="0"/>
              <a:t>Click the Action menu to demonstrate the different options, including:</a:t>
            </a:r>
          </a:p>
          <a:p>
            <a:pPr marL="628650" lvl="1" indent="-171450">
              <a:buFontTx/>
              <a:buChar char="•"/>
            </a:pPr>
            <a:r>
              <a:rPr lang="en-US" smtClean="0"/>
              <a:t>Create VHD</a:t>
            </a:r>
          </a:p>
          <a:p>
            <a:pPr marL="628650" lvl="1" indent="-171450">
              <a:buFontTx/>
              <a:buChar char="•"/>
            </a:pPr>
            <a:r>
              <a:rPr lang="en-US" smtClean="0"/>
              <a:t>Attach VHD</a:t>
            </a:r>
          </a:p>
          <a:p>
            <a:pPr marL="628650" lvl="1" indent="-171450">
              <a:buFontTx/>
              <a:buChar char="•"/>
            </a:pPr>
            <a:r>
              <a:rPr lang="en-US" smtClean="0"/>
              <a:t>All tasks</a:t>
            </a:r>
            <a:endParaRPr lang="en-US" smtClean="0">
              <a:sym typeface="Wingdings" pitchFamily="2" charset="2"/>
            </a:endParaRPr>
          </a:p>
          <a:p>
            <a:pPr marL="1085850" lvl="2" indent="-171450">
              <a:buFontTx/>
              <a:buChar char="•"/>
            </a:pPr>
            <a:r>
              <a:rPr lang="en-US" smtClean="0">
                <a:sym typeface="Wingdings" pitchFamily="2" charset="2"/>
              </a:rPr>
              <a:t>New Spanned Volume</a:t>
            </a:r>
          </a:p>
          <a:p>
            <a:pPr marL="1085850" lvl="2" indent="-171450">
              <a:buFontTx/>
              <a:buChar char="•"/>
            </a:pPr>
            <a:r>
              <a:rPr lang="en-US" smtClean="0">
                <a:sym typeface="Wingdings" pitchFamily="2" charset="2"/>
              </a:rPr>
              <a:t>New Striped Volume</a:t>
            </a:r>
          </a:p>
          <a:p>
            <a:pPr marL="1085850" lvl="2" indent="-171450">
              <a:buFontTx/>
              <a:buChar char="•"/>
            </a:pPr>
            <a:r>
              <a:rPr lang="en-US" smtClean="0">
                <a:sym typeface="Wingdings" pitchFamily="2" charset="2"/>
              </a:rPr>
              <a:t>New Mirrored Volume</a:t>
            </a:r>
          </a:p>
          <a:p>
            <a:pPr marL="171450" indent="-171450">
              <a:buFontTx/>
              <a:buChar char="•"/>
            </a:pPr>
            <a:r>
              <a:rPr lang="en-US" smtClean="0">
                <a:sym typeface="Wingdings" pitchFamily="2" charset="2"/>
              </a:rPr>
              <a:t>Dynamic disks provide the option for creating a fault-tolerant volume.</a:t>
            </a:r>
            <a:endParaRPr lang="en-US" smtClean="0"/>
          </a:p>
          <a:p>
            <a:pPr marL="171450" indent="-171450">
              <a:buFontTx/>
              <a:buChar char="•"/>
            </a:pPr>
            <a:r>
              <a:rPr lang="en-US" b="1" smtClean="0"/>
              <a:t>Redundant array of independent drives (RAID)-1</a:t>
            </a:r>
            <a:r>
              <a:rPr lang="en-US" smtClean="0"/>
              <a:t>—creates an exact, simultaneous copy of the same data on two separate hard drives. RAID 1 volumes are also known as mirrored volumes.</a:t>
            </a:r>
          </a:p>
        </p:txBody>
      </p:sp>
      <p:sp>
        <p:nvSpPr>
          <p:cNvPr id="37891" name="Slide Number Placeholder 3"/>
          <p:cNvSpPr>
            <a:spLocks noGrp="1"/>
          </p:cNvSpPr>
          <p:nvPr>
            <p:ph type="sldNum" sz="quarter" idx="5"/>
          </p:nvPr>
        </p:nvSpPr>
        <p:spPr>
          <a:noFill/>
        </p:spPr>
        <p:txBody>
          <a:bodyPr/>
          <a:lstStyle/>
          <a:p>
            <a:fld id="{10562BF1-C435-4A67-979C-5C5B58F27A4A}"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p:spPr>
        <p:txBody>
          <a:bodyPr/>
          <a:lstStyle/>
          <a:p>
            <a:pPr marL="171450" indent="-171450">
              <a:buFontTx/>
              <a:buChar char="•"/>
            </a:pPr>
            <a:r>
              <a:rPr lang="en-US" smtClean="0"/>
              <a:t>Differentiate the colors of a virtual disk and a normal disk.</a:t>
            </a:r>
          </a:p>
          <a:p>
            <a:pPr marL="171450" indent="-171450">
              <a:buFontTx/>
              <a:buChar char="•"/>
            </a:pPr>
            <a:r>
              <a:rPr lang="en-US" smtClean="0"/>
              <a:t>Dynamic disks cannot be changed back to a basic disk without loss of data. You must first delete the volume.</a:t>
            </a:r>
          </a:p>
          <a:p>
            <a:pPr marL="171450" indent="-171450">
              <a:buFontTx/>
              <a:buChar char="•"/>
            </a:pPr>
            <a:endParaRPr lang="en-US" smtClean="0"/>
          </a:p>
        </p:txBody>
      </p:sp>
      <p:sp>
        <p:nvSpPr>
          <p:cNvPr id="39939" name="Slide Number Placeholder 3"/>
          <p:cNvSpPr>
            <a:spLocks noGrp="1"/>
          </p:cNvSpPr>
          <p:nvPr>
            <p:ph type="sldNum" sz="quarter" idx="5"/>
          </p:nvPr>
        </p:nvSpPr>
        <p:spPr>
          <a:noFill/>
        </p:spPr>
        <p:txBody>
          <a:bodyPr/>
          <a:lstStyle/>
          <a:p>
            <a:fld id="{831BB6DA-15FC-4F3C-8D0F-C17B7E6A6A8A}"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Click the SkyDrive link (</a:t>
            </a:r>
            <a:r>
              <a:rPr lang="en-US" i="1" dirty="0" smtClean="0"/>
              <a:t>http://explore.live.com/windows-live-skydrive</a:t>
            </a:r>
            <a:r>
              <a:rPr lang="en-US" dirty="0" smtClean="0"/>
              <a:t>) and the Live Mesh link (</a:t>
            </a:r>
            <a:r>
              <a:rPr lang="en-US" i="1" dirty="0" smtClean="0"/>
              <a:t>http://explore.live.com/windows-live-mesh</a:t>
            </a:r>
            <a:r>
              <a:rPr lang="en-US" dirty="0" smtClean="0"/>
              <a:t>) to demonstrate the various cloud options available for free.</a:t>
            </a:r>
          </a:p>
          <a:p>
            <a:pPr marL="171450" indent="-171450">
              <a:buFont typeface="Arial" pitchFamily="34" charset="0"/>
              <a:buChar char="•"/>
              <a:defRPr/>
            </a:pPr>
            <a:r>
              <a:rPr lang="en-US" dirty="0" smtClean="0"/>
              <a:t>These options can be used to share information with colleagues, family, and friends.</a:t>
            </a:r>
          </a:p>
          <a:p>
            <a:pPr>
              <a:buFont typeface="Arial" pitchFamily="34" charset="0"/>
              <a:buNone/>
              <a:defRPr/>
            </a:pPr>
            <a:endParaRPr lang="en-US" dirty="0" smtClean="0"/>
          </a:p>
        </p:txBody>
      </p:sp>
      <p:sp>
        <p:nvSpPr>
          <p:cNvPr id="41987" name="Slide Number Placeholder 3"/>
          <p:cNvSpPr>
            <a:spLocks noGrp="1"/>
          </p:cNvSpPr>
          <p:nvPr>
            <p:ph type="sldNum" sz="quarter" idx="5"/>
          </p:nvPr>
        </p:nvSpPr>
        <p:spPr>
          <a:noFill/>
        </p:spPr>
        <p:txBody>
          <a:bodyPr/>
          <a:lstStyle/>
          <a:p>
            <a:fld id="{40C5B8A7-AD7E-4210-97C8-BA150C4434AE}"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List three printer connection methods.</a:t>
            </a:r>
          </a:p>
          <a:p>
            <a:pPr>
              <a:buFont typeface="Arial" pitchFamily="34" charset="0"/>
              <a:buNone/>
              <a:defRPr/>
            </a:pPr>
            <a:r>
              <a:rPr lang="en-US" b="1" dirty="0" smtClean="0"/>
              <a:t>Wireless, Network attached, and locally attached (USB, Parallel/LPT)</a:t>
            </a:r>
          </a:p>
          <a:p>
            <a:pPr>
              <a:buFont typeface="Arial" pitchFamily="34" charset="0"/>
              <a:buNone/>
              <a:defRPr/>
            </a:pPr>
            <a:endParaRPr lang="en-US" b="1" dirty="0" smtClean="0"/>
          </a:p>
          <a:p>
            <a:pPr marL="171450" indent="-171450">
              <a:buFont typeface="Arial" pitchFamily="34" charset="0"/>
              <a:buNone/>
              <a:defRPr/>
            </a:pPr>
            <a:r>
              <a:rPr lang="en-US" dirty="0" smtClean="0"/>
              <a:t>2. What features does a dynamic disk support?</a:t>
            </a:r>
          </a:p>
          <a:p>
            <a:pPr>
              <a:buFont typeface="Arial" pitchFamily="34" charset="0"/>
              <a:buNone/>
              <a:defRPr/>
            </a:pPr>
            <a:r>
              <a:rPr lang="en-US" b="1" dirty="0" smtClean="0"/>
              <a:t>Span multiple volumes and create fault-tolerant volumes (mirrored/RAID 5)</a:t>
            </a:r>
          </a:p>
          <a:p>
            <a:pPr>
              <a:buFont typeface="Arial" pitchFamily="34" charset="0"/>
              <a:buNone/>
              <a:defRPr/>
            </a:pPr>
            <a:endParaRPr lang="en-US" b="1" dirty="0" smtClean="0"/>
          </a:p>
          <a:p>
            <a:pPr marL="171450" indent="-171450">
              <a:buFont typeface="Arial" pitchFamily="34" charset="0"/>
              <a:buNone/>
              <a:defRPr/>
            </a:pPr>
            <a:r>
              <a:rPr lang="en-US" dirty="0" smtClean="0"/>
              <a:t>3. List three benefits of cloud storage.</a:t>
            </a:r>
          </a:p>
          <a:p>
            <a:pPr marL="228600" indent="-228600">
              <a:buFont typeface="Arial" pitchFamily="34" charset="0"/>
              <a:buChar char="•"/>
              <a:defRPr/>
            </a:pPr>
            <a:r>
              <a:rPr lang="en-US" dirty="0" smtClean="0"/>
              <a:t>Access to files from anywhere.</a:t>
            </a:r>
          </a:p>
          <a:p>
            <a:pPr marL="228600" indent="-228600">
              <a:buFont typeface="Arial" pitchFamily="34" charset="0"/>
              <a:buChar char="•"/>
              <a:defRPr/>
            </a:pPr>
            <a:r>
              <a:rPr lang="en-US" dirty="0" smtClean="0"/>
              <a:t>Share files with others.</a:t>
            </a:r>
          </a:p>
          <a:p>
            <a:pPr marL="228600" indent="-228600">
              <a:buFont typeface="Arial" pitchFamily="34" charset="0"/>
              <a:buChar char="•"/>
              <a:defRPr/>
            </a:pPr>
            <a:r>
              <a:rPr lang="en-US" dirty="0" smtClean="0"/>
              <a:t>Data backups.</a:t>
            </a:r>
          </a:p>
          <a:p>
            <a:pPr>
              <a:buFont typeface="Arial" pitchFamily="34" charset="0"/>
              <a:buNone/>
              <a:defRPr/>
            </a:pPr>
            <a:endParaRPr lang="en-US" dirty="0" smtClean="0"/>
          </a:p>
        </p:txBody>
      </p:sp>
      <p:sp>
        <p:nvSpPr>
          <p:cNvPr id="44035" name="Slide Number Placeholder 3"/>
          <p:cNvSpPr>
            <a:spLocks noGrp="1"/>
          </p:cNvSpPr>
          <p:nvPr>
            <p:ph type="sldNum" sz="quarter" idx="5"/>
          </p:nvPr>
        </p:nvSpPr>
        <p:spPr>
          <a:noFill/>
        </p:spPr>
        <p:txBody>
          <a:bodyPr/>
          <a:lstStyle/>
          <a:p>
            <a:fld id="{C41FA4BC-AB4D-491A-A04A-2F07B3C4C1CF}" type="slidenum">
              <a:rPr lang="en-US" smtClean="0"/>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82605267-12F3-4466-BB38-E3D52F8B308B}"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pPr marL="228600" indent="-228600">
              <a:buFontTx/>
              <a:buAutoNum type="arabicPeriod"/>
            </a:pPr>
            <a:r>
              <a:rPr lang="en-US" smtClean="0"/>
              <a:t>Device Manager</a:t>
            </a:r>
          </a:p>
          <a:p>
            <a:pPr marL="228600" indent="-228600">
              <a:buFontTx/>
              <a:buAutoNum type="arabicPeriod"/>
            </a:pPr>
            <a:r>
              <a:rPr lang="en-US" smtClean="0"/>
              <a:t>Plug and Play</a:t>
            </a:r>
          </a:p>
          <a:p>
            <a:pPr marL="228600" indent="-228600">
              <a:buFontTx/>
              <a:buAutoNum type="arabicPeriod"/>
            </a:pPr>
            <a:r>
              <a:rPr lang="en-US" smtClean="0"/>
              <a:t>Dynamic Disks</a:t>
            </a:r>
          </a:p>
        </p:txBody>
      </p:sp>
      <p:sp>
        <p:nvSpPr>
          <p:cNvPr id="19459" name="Slide Number Placeholder 3"/>
          <p:cNvSpPr>
            <a:spLocks noGrp="1"/>
          </p:cNvSpPr>
          <p:nvPr>
            <p:ph type="sldNum" sz="quarter" idx="5"/>
          </p:nvPr>
        </p:nvSpPr>
        <p:spPr>
          <a:noFill/>
        </p:spPr>
        <p:txBody>
          <a:bodyPr/>
          <a:lstStyle/>
          <a:p>
            <a:fld id="{41114896-FF24-47C2-BCC6-A07E8607EA86}"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2D971135-CE02-4834-BE71-8AA44E10E912}"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pPr marL="171450" indent="-171450"/>
            <a:r>
              <a:rPr lang="en-US" smtClean="0"/>
              <a:t>If a demonstration or virtual machine is available, start Device Manager through the Computer Management console by clicking Start, and typing Computer Management in the Search Programs and files box, click Device Manager under System tools.</a:t>
            </a:r>
          </a:p>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68F94E55-FABA-442D-AECE-0B87E1D0DC64}"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pPr marL="171450" indent="-171450">
              <a:buFontTx/>
              <a:buChar char="•"/>
            </a:pPr>
            <a:r>
              <a:rPr lang="en-US" smtClean="0"/>
              <a:t>If a demonstration or virtual machine is available, open Device Manager by clicking Start and typing </a:t>
            </a:r>
            <a:r>
              <a:rPr lang="en-US" b="1" smtClean="0"/>
              <a:t>Device Manager </a:t>
            </a:r>
            <a:r>
              <a:rPr lang="en-US" smtClean="0"/>
              <a:t>in the Search Programs and Files box.</a:t>
            </a:r>
          </a:p>
          <a:p>
            <a:pPr marL="171450" indent="-171450">
              <a:buFontTx/>
              <a:buChar char="•"/>
            </a:pPr>
            <a:r>
              <a:rPr lang="en-US" smtClean="0"/>
              <a:t>If present, double-click Network Adapters and right-click the systems adapter to display the various options.</a:t>
            </a:r>
          </a:p>
          <a:p>
            <a:pPr marL="171450" indent="-171450">
              <a:buFontTx/>
              <a:buChar char="•"/>
            </a:pPr>
            <a:endParaRPr lang="en-US" smtClean="0"/>
          </a:p>
        </p:txBody>
      </p:sp>
      <p:sp>
        <p:nvSpPr>
          <p:cNvPr id="25603" name="Slide Number Placeholder 3"/>
          <p:cNvSpPr>
            <a:spLocks noGrp="1"/>
          </p:cNvSpPr>
          <p:nvPr>
            <p:ph type="sldNum" sz="quarter" idx="5"/>
          </p:nvPr>
        </p:nvSpPr>
        <p:spPr>
          <a:noFill/>
        </p:spPr>
        <p:txBody>
          <a:bodyPr/>
          <a:lstStyle/>
          <a:p>
            <a:fld id="{4E4FA481-8795-42E0-8935-24004E4419AD}"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pPr marL="171450" indent="-171450">
              <a:buFontTx/>
              <a:buChar char="•"/>
            </a:pPr>
            <a:r>
              <a:rPr lang="en-US" b="1" smtClean="0"/>
              <a:t>Locate And Install Driver Software. </a:t>
            </a:r>
            <a:r>
              <a:rPr lang="en-US" smtClean="0"/>
              <a:t>Selecting this option begins the installation process. </a:t>
            </a:r>
          </a:p>
          <a:p>
            <a:pPr marL="171450" indent="-171450">
              <a:buFontTx/>
              <a:buChar char="•"/>
            </a:pPr>
            <a:r>
              <a:rPr lang="en-US" b="1" smtClean="0"/>
              <a:t>Ask Me Again Later.</a:t>
            </a:r>
            <a:r>
              <a:rPr lang="en-US" smtClean="0"/>
              <a:t> The device is not installed and no configuration change is made to your computer. If the device is still plugged in the next time you log on to the computer, then this dialog box appears again.</a:t>
            </a:r>
          </a:p>
          <a:p>
            <a:pPr marL="171450" indent="-171450">
              <a:buFontTx/>
              <a:buChar char="•"/>
            </a:pPr>
            <a:r>
              <a:rPr lang="en-US" b="1" smtClean="0"/>
              <a:t>Don't Show This Message Again For This Device. </a:t>
            </a:r>
            <a:r>
              <a:rPr lang="en-US" smtClean="0"/>
              <a:t>Selecting this option configures the Plug and Play service to not install the driver for this device, and it does not make the device functional. To complete the installation of the device driver, you must detach the device and reattach it.</a:t>
            </a:r>
          </a:p>
        </p:txBody>
      </p:sp>
      <p:sp>
        <p:nvSpPr>
          <p:cNvPr id="27651" name="Slide Number Placeholder 3"/>
          <p:cNvSpPr>
            <a:spLocks noGrp="1"/>
          </p:cNvSpPr>
          <p:nvPr>
            <p:ph type="sldNum" sz="quarter" idx="5"/>
          </p:nvPr>
        </p:nvSpPr>
        <p:spPr>
          <a:noFill/>
        </p:spPr>
        <p:txBody>
          <a:bodyPr/>
          <a:lstStyle/>
          <a:p>
            <a:fld id="{5C813E36-6D37-430B-A3FA-25841AFEC33D}"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pPr marL="171450" indent="-171450"/>
            <a:endParaRPr lang="en-US" smtClean="0"/>
          </a:p>
        </p:txBody>
      </p:sp>
      <p:sp>
        <p:nvSpPr>
          <p:cNvPr id="29699" name="Slide Number Placeholder 3"/>
          <p:cNvSpPr>
            <a:spLocks noGrp="1"/>
          </p:cNvSpPr>
          <p:nvPr>
            <p:ph type="sldNum" sz="quarter" idx="5"/>
          </p:nvPr>
        </p:nvSpPr>
        <p:spPr>
          <a:noFill/>
        </p:spPr>
        <p:txBody>
          <a:bodyPr/>
          <a:lstStyle/>
          <a:p>
            <a:fld id="{94404704-A3BE-4FAE-A815-DC5E751FFD0F}"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marL="171450" indent="-171450"/>
            <a:endParaRPr lang="en-US" smtClean="0"/>
          </a:p>
        </p:txBody>
      </p:sp>
      <p:sp>
        <p:nvSpPr>
          <p:cNvPr id="31747" name="Slide Number Placeholder 3"/>
          <p:cNvSpPr>
            <a:spLocks noGrp="1"/>
          </p:cNvSpPr>
          <p:nvPr>
            <p:ph type="sldNum" sz="quarter" idx="5"/>
          </p:nvPr>
        </p:nvSpPr>
        <p:spPr>
          <a:noFill/>
        </p:spPr>
        <p:txBody>
          <a:bodyPr/>
          <a:lstStyle/>
          <a:p>
            <a:fld id="{4B133F73-6200-43A5-A714-31254523F048}"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5.1-5.2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xplore.live.com/windows-live-skydriv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explore.live.com/windows-live-mesh"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Connect Devices/</a:t>
            </a:r>
            <a:b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br>
            <a:r>
              <a:rPr lang="en-US" sz="5400" b="0" dirty="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a:t>
            </a: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nderstand Storage</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5.1-5.2</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charset="2"/>
              <a:buNone/>
              <a:defRPr/>
            </a:pPr>
            <a:r>
              <a:rPr lang="en-US" sz="2800" dirty="0" smtClean="0"/>
              <a:t>Devices </a:t>
            </a:r>
            <a:r>
              <a:rPr lang="en-US" sz="2800" dirty="0"/>
              <a:t>and </a:t>
            </a:r>
            <a:r>
              <a:rPr lang="en-US" sz="2800" dirty="0" smtClean="0"/>
              <a:t>Printers (continued)</a:t>
            </a:r>
          </a:p>
          <a:p>
            <a:pPr marL="457200" indent="-457200">
              <a:buFont typeface="Wingdings" charset="2"/>
              <a:buNone/>
              <a:defRPr/>
            </a:pPr>
            <a:endParaRPr lang="en-US" sz="1200" dirty="0"/>
          </a:p>
          <a:p>
            <a:pPr marL="0" indent="0">
              <a:buFont typeface="Wingdings" charset="2"/>
              <a:buNone/>
              <a:defRPr/>
            </a:pPr>
            <a:r>
              <a:rPr lang="en-US" sz="2000" b="0" dirty="0" smtClean="0"/>
              <a:t>To manage a printer from the Devices and Printers console, do the following:</a:t>
            </a:r>
          </a:p>
          <a:p>
            <a:pPr marL="285750" indent="-285750">
              <a:defRPr/>
            </a:pPr>
            <a:r>
              <a:rPr lang="en-US" sz="2000" b="0" dirty="0" smtClean="0"/>
              <a:t>Click </a:t>
            </a:r>
            <a:r>
              <a:rPr lang="en-US" sz="2000" b="0" dirty="0"/>
              <a:t>the device and use the menu options </a:t>
            </a:r>
            <a:r>
              <a:rPr lang="en-US" sz="2000" b="0" dirty="0" smtClean="0"/>
              <a:t>at the top of the window.</a:t>
            </a:r>
          </a:p>
          <a:p>
            <a:pPr marL="285750" indent="-285750">
              <a:defRPr/>
            </a:pPr>
            <a:r>
              <a:rPr lang="en-US" sz="2000" b="0" dirty="0" smtClean="0"/>
              <a:t>Alternatively, right-click the </a:t>
            </a:r>
            <a:r>
              <a:rPr lang="en-US" sz="2000" b="0" dirty="0"/>
              <a:t>device for </a:t>
            </a:r>
            <a:r>
              <a:rPr lang="en-US" sz="2000" b="0" dirty="0" smtClean="0"/>
              <a:t>extended management options.</a:t>
            </a:r>
          </a:p>
          <a:p>
            <a:pPr marL="457200" indent="-457200">
              <a:buFont typeface="Wingdings" pitchFamily="2" charset="2"/>
              <a:buChar char="§"/>
              <a:defRPr/>
            </a:pPr>
            <a:endParaRPr lang="en-US" sz="1800" b="0" dirty="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pic>
        <p:nvPicPr>
          <p:cNvPr id="32770" name="Picture 1"/>
          <p:cNvPicPr>
            <a:picLocks noChangeAspect="1"/>
          </p:cNvPicPr>
          <p:nvPr/>
        </p:nvPicPr>
        <p:blipFill>
          <a:blip r:embed="rId3"/>
          <a:srcRect/>
          <a:stretch>
            <a:fillRect/>
          </a:stretch>
        </p:blipFill>
        <p:spPr bwMode="auto">
          <a:xfrm>
            <a:off x="2306638" y="3524250"/>
            <a:ext cx="4162425" cy="306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Storage Devices</a:t>
            </a:r>
          </a:p>
          <a:p>
            <a:pPr marL="457200" indent="-457200">
              <a:buFont typeface="Wingdings" pitchFamily="2" charset="2"/>
              <a:buNone/>
            </a:pPr>
            <a:endParaRPr lang="en-US" sz="1800" smtClean="0"/>
          </a:p>
          <a:p>
            <a:pPr marL="457200" indent="-457200">
              <a:buFont typeface="Wingdings" pitchFamily="2" charset="2"/>
              <a:buNone/>
            </a:pPr>
            <a:r>
              <a:rPr lang="en-US" sz="2000" b="0" smtClean="0"/>
              <a:t>Connection types:</a:t>
            </a:r>
          </a:p>
          <a:p>
            <a:pPr marL="585788" lvl="1" indent="-457200">
              <a:buClr>
                <a:schemeClr val="tx1"/>
              </a:buClr>
              <a:buSzPct val="70000"/>
              <a:buFont typeface="Wingdings" pitchFamily="2" charset="2"/>
              <a:buChar char="§"/>
            </a:pPr>
            <a:r>
              <a:rPr lang="en-US" sz="2000" smtClean="0"/>
              <a:t>External Serial Advanced Technology Attachment (eSATA)</a:t>
            </a:r>
          </a:p>
          <a:p>
            <a:pPr marL="585788" lvl="1" indent="-457200">
              <a:buClr>
                <a:schemeClr val="tx1"/>
              </a:buClr>
              <a:buSzPct val="70000"/>
              <a:buFont typeface="Wingdings" pitchFamily="2" charset="2"/>
              <a:buChar char="§"/>
            </a:pPr>
            <a:r>
              <a:rPr lang="en-US" sz="2000" smtClean="0"/>
              <a:t>Universal serial bus (USB)</a:t>
            </a:r>
          </a:p>
          <a:p>
            <a:pPr marL="585788" lvl="1" indent="-457200">
              <a:buClr>
                <a:schemeClr val="tx1"/>
              </a:buClr>
              <a:buSzPct val="70000"/>
              <a:buFont typeface="Wingdings" pitchFamily="2" charset="2"/>
              <a:buChar char="§"/>
            </a:pPr>
            <a:r>
              <a:rPr lang="en-US" sz="2000" smtClean="0"/>
              <a:t>IEEE 1394 (FireWire)</a:t>
            </a:r>
          </a:p>
          <a:p>
            <a:pPr marL="585788" lvl="1" indent="-457200">
              <a:buClr>
                <a:schemeClr val="tx1"/>
              </a:buClr>
              <a:buSzPct val="70000"/>
              <a:buFont typeface="Wingdings" pitchFamily="2" charset="2"/>
              <a:buChar char="§"/>
            </a:pPr>
            <a:r>
              <a:rPr lang="en-US" sz="2000" smtClean="0"/>
              <a:t>iSCSI</a:t>
            </a:r>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64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Storage Devices (continued)</a:t>
            </a:r>
          </a:p>
          <a:p>
            <a:pPr marL="0" indent="0">
              <a:buFont typeface="Wingdings" charset="2"/>
              <a:buNone/>
              <a:defRPr/>
            </a:pPr>
            <a:r>
              <a:rPr lang="en-US" b="0" dirty="0" smtClean="0"/>
              <a:t>Storage Drive Types</a:t>
            </a:r>
          </a:p>
          <a:p>
            <a:pPr marL="457200" indent="-457200">
              <a:buFont typeface="Wingdings" pitchFamily="2" charset="2"/>
              <a:buChar char="§"/>
              <a:defRPr/>
            </a:pPr>
            <a:r>
              <a:rPr lang="en-US" sz="2000" dirty="0"/>
              <a:t>basic </a:t>
            </a:r>
            <a:r>
              <a:rPr lang="en-US" sz="2000" dirty="0" smtClean="0"/>
              <a:t>disk</a:t>
            </a:r>
            <a:r>
              <a:rPr lang="en-US" sz="2000" b="0" dirty="0" smtClean="0"/>
              <a:t>—a </a:t>
            </a:r>
            <a:r>
              <a:rPr lang="en-US" sz="2000" b="0" dirty="0"/>
              <a:t>physical disk that contains primary partitions, extended partitions, or logical drives. Partitions and logical drives on basic disks are known as </a:t>
            </a:r>
            <a:r>
              <a:rPr lang="en-US" sz="2000" b="0" i="1" dirty="0"/>
              <a:t>basic volumes.</a:t>
            </a:r>
          </a:p>
          <a:p>
            <a:pPr marL="457200" indent="-457200">
              <a:buFont typeface="Wingdings" pitchFamily="2" charset="2"/>
              <a:buChar char="§"/>
              <a:defRPr/>
            </a:pPr>
            <a:r>
              <a:rPr lang="en-US" sz="2000" dirty="0" smtClean="0"/>
              <a:t>dynamic disk</a:t>
            </a:r>
            <a:r>
              <a:rPr lang="en-US" sz="2000" b="0" dirty="0" smtClean="0"/>
              <a:t>—a disk that provides </a:t>
            </a:r>
            <a:r>
              <a:rPr lang="en-US" sz="2000" b="0" dirty="0"/>
              <a:t>features that basic disks do not, such as the ability to create volumes that span multiple disks (spanned and striped volumes), and the ability to create </a:t>
            </a:r>
            <a:r>
              <a:rPr lang="en-US" sz="2000" b="0" dirty="0" smtClean="0"/>
              <a:t>fault-tolerant </a:t>
            </a:r>
            <a:r>
              <a:rPr lang="en-US" sz="2000" b="0" dirty="0"/>
              <a:t>volumes (</a:t>
            </a:r>
            <a:r>
              <a:rPr lang="en-US" sz="2000" b="0" dirty="0" smtClean="0"/>
              <a:t>mirrored/RAID-1 </a:t>
            </a:r>
            <a:r>
              <a:rPr lang="en-US" sz="2000" b="0" dirty="0"/>
              <a:t>volumes). All volumes on dynamic disks are known as </a:t>
            </a:r>
            <a:r>
              <a:rPr lang="en-US" sz="2000" b="0" i="1" dirty="0"/>
              <a:t>dynamic volumes</a:t>
            </a:r>
            <a:r>
              <a:rPr lang="en-US" sz="2000" b="0" i="1" dirty="0" smtClean="0"/>
              <a:t>.</a:t>
            </a:r>
          </a:p>
          <a:p>
            <a:pPr marL="457200" indent="-457200">
              <a:buFont typeface="Wingdings" pitchFamily="2" charset="2"/>
              <a:buChar char="§"/>
              <a:defRPr/>
            </a:pPr>
            <a:r>
              <a:rPr lang="en-US" sz="2000" dirty="0" smtClean="0"/>
              <a:t>virtual hard disk (VHD)</a:t>
            </a:r>
            <a:r>
              <a:rPr lang="en-US" sz="2000" b="0" dirty="0" smtClean="0"/>
              <a:t>—a </a:t>
            </a:r>
            <a:r>
              <a:rPr lang="en-US" sz="2000" b="0" dirty="0"/>
              <a:t>publicly available image format specification that specifies a virtual hard disk encapsulated in a single file, capable of hosting native file systems while supporting standard disk and file operations.</a:t>
            </a:r>
          </a:p>
          <a:p>
            <a:pPr marL="457200" indent="-457200">
              <a:buFont typeface="Wingdings" pitchFamily="2" charset="2"/>
              <a:buChar char="§"/>
              <a:defRPr/>
            </a:pPr>
            <a:endParaRPr lang="en-US" sz="2000" b="0" dirty="0" smtClean="0"/>
          </a:p>
          <a:p>
            <a:pPr marL="457200" indent="-457200">
              <a:buFont typeface="Wingdings" pitchFamily="2" charset="2"/>
              <a:buChar char="§"/>
              <a:defRPr/>
            </a:pPr>
            <a:endParaRPr lang="en-US" sz="20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Storage Devices (continued)</a:t>
            </a:r>
          </a:p>
          <a:p>
            <a:pPr marL="0" indent="0">
              <a:buFont typeface="Wingdings" charset="2"/>
              <a:buNone/>
              <a:defRPr/>
            </a:pPr>
            <a:r>
              <a:rPr lang="en-US" sz="2000" b="0" dirty="0" smtClean="0"/>
              <a:t>Storage Drive Types</a:t>
            </a:r>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pic>
        <p:nvPicPr>
          <p:cNvPr id="38914" name="Picture 1"/>
          <p:cNvPicPr>
            <a:picLocks noChangeAspect="1"/>
          </p:cNvPicPr>
          <p:nvPr/>
        </p:nvPicPr>
        <p:blipFill>
          <a:blip r:embed="rId3"/>
          <a:srcRect/>
          <a:stretch>
            <a:fillRect/>
          </a:stretch>
        </p:blipFill>
        <p:spPr bwMode="auto">
          <a:xfrm>
            <a:off x="1655763" y="2554288"/>
            <a:ext cx="5492750" cy="386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Storage Devices (continued)</a:t>
            </a:r>
          </a:p>
          <a:p>
            <a:pPr marL="457200" indent="-457200">
              <a:buFont typeface="Wingdings" pitchFamily="2" charset="2"/>
              <a:buNone/>
            </a:pPr>
            <a:endParaRPr lang="en-US" sz="1800" smtClean="0"/>
          </a:p>
          <a:p>
            <a:pPr marL="457200" indent="-457200">
              <a:buFont typeface="Wingdings" pitchFamily="2" charset="2"/>
              <a:buNone/>
            </a:pPr>
            <a:r>
              <a:rPr lang="en-US" sz="2000" b="0" smtClean="0"/>
              <a:t>Cloud storage</a:t>
            </a:r>
          </a:p>
          <a:p>
            <a:pPr marL="457200" indent="-457200">
              <a:buFont typeface="Wingdings" pitchFamily="2" charset="2"/>
              <a:buChar char="§"/>
            </a:pPr>
            <a:r>
              <a:rPr lang="en-US" sz="2000" b="0" smtClean="0"/>
              <a:t>Using the cloud to store files provides several benefits:</a:t>
            </a:r>
          </a:p>
          <a:p>
            <a:pPr marL="585788" lvl="1" indent="-457200">
              <a:buClr>
                <a:schemeClr val="tx1"/>
              </a:buClr>
              <a:buSzPct val="70000"/>
              <a:buFontTx/>
              <a:buChar char="o"/>
            </a:pPr>
            <a:r>
              <a:rPr lang="en-US" sz="1800" smtClean="0"/>
              <a:t>Store files for access from anywhere.</a:t>
            </a:r>
            <a:endParaRPr lang="en-US" sz="1400" smtClean="0"/>
          </a:p>
          <a:p>
            <a:pPr marL="585788" lvl="1" indent="-457200">
              <a:buClr>
                <a:schemeClr val="tx1"/>
              </a:buClr>
              <a:buSzPct val="70000"/>
              <a:buFontTx/>
              <a:buChar char="o"/>
            </a:pPr>
            <a:r>
              <a:rPr lang="en-US" sz="1800" smtClean="0"/>
              <a:t>Create backups of important files.</a:t>
            </a:r>
          </a:p>
          <a:p>
            <a:pPr marL="585788" lvl="1" indent="-457200">
              <a:buClr>
                <a:schemeClr val="tx1"/>
              </a:buClr>
              <a:buSzPct val="70000"/>
              <a:buFontTx/>
              <a:buChar char="o"/>
            </a:pPr>
            <a:r>
              <a:rPr lang="en-US" sz="1800" smtClean="0"/>
              <a:t>Share files with others.</a:t>
            </a:r>
          </a:p>
          <a:p>
            <a:pPr marL="457200" indent="-457200">
              <a:buFont typeface="Wingdings" pitchFamily="2" charset="2"/>
              <a:buChar char="§"/>
            </a:pPr>
            <a:r>
              <a:rPr lang="en-US" sz="2000" b="0" smtClean="0"/>
              <a:t>Examples of cloud solutions include:</a:t>
            </a:r>
          </a:p>
          <a:p>
            <a:pPr marL="585788" lvl="1" indent="-457200">
              <a:buClr>
                <a:schemeClr val="tx1"/>
              </a:buClr>
              <a:buSzPct val="70000"/>
              <a:buFontTx/>
              <a:buChar char="o"/>
            </a:pPr>
            <a:r>
              <a:rPr lang="en-US" sz="1800" smtClean="0"/>
              <a:t>Windows Live SkyDrive (</a:t>
            </a:r>
            <a:r>
              <a:rPr lang="en-US" sz="1800" b="1" i="1" smtClean="0">
                <a:hlinkClick r:id="rId3"/>
              </a:rPr>
              <a:t>http://explore.live.com/windows-live-skydrive</a:t>
            </a:r>
            <a:r>
              <a:rPr lang="en-US" sz="1800" smtClean="0"/>
              <a:t>)</a:t>
            </a:r>
          </a:p>
          <a:p>
            <a:pPr marL="585788" lvl="1" indent="-457200">
              <a:buClr>
                <a:schemeClr val="tx1"/>
              </a:buClr>
              <a:buSzPct val="70000"/>
              <a:buFontTx/>
              <a:buChar char="o"/>
            </a:pPr>
            <a:r>
              <a:rPr lang="en-US" sz="1800" smtClean="0"/>
              <a:t>OneNote to SkyDrive</a:t>
            </a:r>
          </a:p>
          <a:p>
            <a:pPr marL="585788" lvl="1" indent="-457200">
              <a:buClr>
                <a:schemeClr val="tx1"/>
              </a:buClr>
              <a:buSzPct val="70000"/>
              <a:buFontTx/>
              <a:buChar char="o"/>
            </a:pPr>
            <a:r>
              <a:rPr lang="en-US" sz="1800" smtClean="0"/>
              <a:t>Live Mesh (</a:t>
            </a:r>
            <a:r>
              <a:rPr lang="en-US" sz="1800" b="1" i="1" smtClean="0">
                <a:hlinkClick r:id="rId4"/>
              </a:rPr>
              <a:t>http://explore.live.com/windows-live-mesh</a:t>
            </a:r>
            <a:r>
              <a:rPr lang="en-US" sz="1800" smtClean="0"/>
              <a:t>) </a:t>
            </a:r>
          </a:p>
          <a:p>
            <a:pPr marL="585788" lvl="1" indent="-457200">
              <a:buFont typeface="Wingdings" pitchFamily="2" charset="2"/>
              <a:buChar char="§"/>
            </a:pPr>
            <a:endParaRPr lang="en-US" sz="180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List three printer connection methods.</a:t>
            </a:r>
          </a:p>
          <a:p>
            <a:pPr marL="457200" indent="-457200">
              <a:buFont typeface="Arial Narrow" pitchFamily="34" charset="0"/>
              <a:buAutoNum type="arabicPeriod"/>
            </a:pPr>
            <a:r>
              <a:rPr lang="en-US" sz="2000" b="0" smtClean="0"/>
              <a:t>What features does a dynamic disk support?</a:t>
            </a:r>
          </a:p>
          <a:p>
            <a:pPr marL="457200" indent="-457200">
              <a:buFont typeface="Arial Narrow" pitchFamily="34" charset="0"/>
              <a:buAutoNum type="arabicPeriod"/>
            </a:pPr>
            <a:r>
              <a:rPr lang="en-US" sz="2000" b="0" smtClean="0"/>
              <a:t>List three benefits of cloud storage.</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Connect devices/understand storage.</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Device management</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Connecting printers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Storage devices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Storage options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can be used to view and update the device‌ drivers installed on your computer and check to see if hardware is working properly?</a:t>
            </a:r>
          </a:p>
          <a:p>
            <a:pPr marL="457200" indent="-457200">
              <a:buFont typeface="Arial Narrow" pitchFamily="34" charset="0"/>
              <a:buAutoNum type="arabicPeriod"/>
            </a:pPr>
            <a:r>
              <a:rPr lang="en-US" sz="2000" b="0" smtClean="0"/>
              <a:t>What technology detects newly attached devices and attempts to load the proper drivers?</a:t>
            </a:r>
          </a:p>
          <a:p>
            <a:pPr marL="457200" indent="-457200">
              <a:buFont typeface="Arial Narrow" pitchFamily="34" charset="0"/>
              <a:buAutoNum type="arabicPeriod"/>
            </a:pPr>
            <a:r>
              <a:rPr lang="en-US" sz="2000" b="0" smtClean="0"/>
              <a:t>What disk type in Windows supports RAID-1?</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772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Manager</a:t>
            </a:r>
          </a:p>
          <a:p>
            <a:pPr marL="457200" indent="-457200">
              <a:buFont typeface="Wingdings" pitchFamily="2" charset="2"/>
              <a:buNone/>
              <a:defRPr/>
            </a:pPr>
            <a:endParaRPr lang="en-US" sz="2000" dirty="0" smtClean="0"/>
          </a:p>
          <a:p>
            <a:pPr marL="457200" indent="-457200">
              <a:buFont typeface="Wingdings" pitchFamily="2" charset="2"/>
              <a:buChar char="§"/>
              <a:defRPr/>
            </a:pPr>
            <a:r>
              <a:rPr lang="en-US" sz="2000" b="0" dirty="0" smtClean="0"/>
              <a:t>The Device </a:t>
            </a:r>
            <a:r>
              <a:rPr lang="en-US" sz="2000" b="0" dirty="0"/>
              <a:t>Manager provides </a:t>
            </a:r>
            <a:r>
              <a:rPr lang="en-US" sz="2000" b="0" dirty="0" smtClean="0"/>
              <a:t>a </a:t>
            </a:r>
            <a:r>
              <a:rPr lang="en-US" sz="2000" b="0" dirty="0"/>
              <a:t>graphical view of the hardware that is installed on </a:t>
            </a:r>
            <a:r>
              <a:rPr lang="en-US" sz="2000" b="0" dirty="0" smtClean="0"/>
              <a:t>the computer</a:t>
            </a:r>
            <a:r>
              <a:rPr lang="en-US" sz="2000" b="0" dirty="0"/>
              <a:t>. </a:t>
            </a:r>
            <a:endParaRPr lang="en-US" sz="2000" b="0" dirty="0" smtClean="0"/>
          </a:p>
          <a:p>
            <a:pPr marL="457200" indent="-457200">
              <a:buFont typeface="Wingdings" pitchFamily="2" charset="2"/>
              <a:buChar char="§"/>
              <a:defRPr/>
            </a:pPr>
            <a:r>
              <a:rPr lang="en-US" sz="2000" b="0" dirty="0" smtClean="0"/>
              <a:t>All </a:t>
            </a:r>
            <a:r>
              <a:rPr lang="en-US" sz="2000" b="0" dirty="0"/>
              <a:t>devices communicate with Windows through </a:t>
            </a:r>
            <a:r>
              <a:rPr lang="en-US" sz="2000" b="0" dirty="0" smtClean="0"/>
              <a:t>device driver software. </a:t>
            </a:r>
          </a:p>
          <a:p>
            <a:pPr marL="457200" indent="-457200">
              <a:buFont typeface="Wingdings" pitchFamily="2" charset="2"/>
              <a:buChar char="§"/>
              <a:defRPr/>
            </a:pPr>
            <a:r>
              <a:rPr lang="en-US" sz="2000" b="0" dirty="0" smtClean="0"/>
              <a:t>The Device </a:t>
            </a:r>
            <a:r>
              <a:rPr lang="en-US" sz="2000" b="0" dirty="0"/>
              <a:t>Manager </a:t>
            </a:r>
            <a:r>
              <a:rPr lang="en-US" sz="2000" b="0" dirty="0" smtClean="0"/>
              <a:t>is used to </a:t>
            </a:r>
            <a:r>
              <a:rPr lang="en-US" sz="2000" b="0" dirty="0"/>
              <a:t>install and update the </a:t>
            </a:r>
            <a:r>
              <a:rPr lang="en-US" sz="2000" b="0" dirty="0" smtClean="0"/>
              <a:t>drivers, </a:t>
            </a:r>
            <a:r>
              <a:rPr lang="en-US" sz="2000" b="0" dirty="0"/>
              <a:t>modify hardware </a:t>
            </a:r>
            <a:r>
              <a:rPr lang="en-US" sz="2000" b="0" dirty="0" smtClean="0"/>
              <a:t>settings, </a:t>
            </a:r>
            <a:r>
              <a:rPr lang="en-US" sz="2000" b="0" dirty="0"/>
              <a:t>and troubleshoot problems.</a:t>
            </a:r>
            <a:endParaRPr lang="en-US" sz="20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756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a:t>
            </a:r>
            <a:r>
              <a:rPr lang="en-US" sz="2800" dirty="0"/>
              <a:t>Manager </a:t>
            </a:r>
            <a:r>
              <a:rPr lang="en-US" sz="2800" dirty="0" smtClean="0"/>
              <a:t>(continued)</a:t>
            </a:r>
          </a:p>
          <a:p>
            <a:pPr marL="457200" indent="-457200">
              <a:buFont typeface="Wingdings" pitchFamily="2" charset="2"/>
              <a:buNone/>
              <a:defRPr/>
            </a:pPr>
            <a:endParaRPr lang="en-US" sz="1600" dirty="0" smtClean="0"/>
          </a:p>
          <a:p>
            <a:pPr marL="0" indent="0">
              <a:buFont typeface="Wingdings" charset="2"/>
              <a:buNone/>
              <a:defRPr/>
            </a:pPr>
            <a:r>
              <a:rPr lang="en-US" sz="2000" b="0" dirty="0"/>
              <a:t>A</a:t>
            </a:r>
            <a:r>
              <a:rPr lang="en-US" sz="2000" b="0" dirty="0" smtClean="0"/>
              <a:t>ccess the Device Manager by typing </a:t>
            </a:r>
            <a:r>
              <a:rPr lang="en-US" sz="2000" dirty="0" smtClean="0"/>
              <a:t>Device Manager </a:t>
            </a:r>
            <a:r>
              <a:rPr lang="en-US" sz="2000" b="0" dirty="0" smtClean="0"/>
              <a:t>in the Search Programs And Files box or through the Computer Management console.</a:t>
            </a:r>
          </a:p>
          <a:p>
            <a:pPr marL="0" indent="0">
              <a:buFont typeface="Wingdings" charset="2"/>
              <a:buNone/>
              <a:defRPr/>
            </a:pPr>
            <a:endParaRPr lang="en-US" sz="1800" b="0" dirty="0"/>
          </a:p>
          <a:p>
            <a:pPr marL="0" indent="0">
              <a:buFont typeface="Wingdings" charset="2"/>
              <a:buNone/>
              <a:defRPr/>
            </a:pPr>
            <a:endParaRPr lang="en-US" sz="1800" b="0" dirty="0" smtClean="0"/>
          </a:p>
        </p:txBody>
      </p:sp>
      <p:pic>
        <p:nvPicPr>
          <p:cNvPr id="22530" name="Picture 1"/>
          <p:cNvPicPr>
            <a:picLocks noChangeAspect="1"/>
          </p:cNvPicPr>
          <p:nvPr/>
        </p:nvPicPr>
        <p:blipFill>
          <a:blip r:embed="rId3"/>
          <a:srcRect/>
          <a:stretch>
            <a:fillRect/>
          </a:stretch>
        </p:blipFill>
        <p:spPr bwMode="auto">
          <a:xfrm>
            <a:off x="2071688" y="3041650"/>
            <a:ext cx="4978400" cy="362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charset="2"/>
              <a:buNone/>
              <a:defRPr/>
            </a:pPr>
            <a:r>
              <a:rPr lang="en-US" sz="2800" dirty="0" smtClean="0"/>
              <a:t>Uses of Device Manager</a:t>
            </a:r>
          </a:p>
          <a:p>
            <a:pPr marL="457200" indent="-457200">
              <a:buFont typeface="Wingdings" charset="2"/>
              <a:buNone/>
              <a:defRPr/>
            </a:pPr>
            <a:endParaRPr lang="en-US" sz="1800" dirty="0"/>
          </a:p>
          <a:p>
            <a:pPr marL="457200" indent="-457200">
              <a:buFont typeface="Wingdings" pitchFamily="2" charset="2"/>
              <a:buChar char="§"/>
              <a:defRPr/>
            </a:pPr>
            <a:r>
              <a:rPr lang="en-US" sz="2000" b="0" dirty="0"/>
              <a:t>Determine </a:t>
            </a:r>
            <a:r>
              <a:rPr lang="en-US" sz="2000" b="0" dirty="0" smtClean="0"/>
              <a:t>if the computer hardware is </a:t>
            </a:r>
            <a:r>
              <a:rPr lang="en-US" sz="2000" b="0" dirty="0"/>
              <a:t>working properly. </a:t>
            </a:r>
          </a:p>
          <a:p>
            <a:pPr marL="457200" indent="-457200">
              <a:buFont typeface="Wingdings" pitchFamily="2" charset="2"/>
              <a:buChar char="§"/>
              <a:defRPr/>
            </a:pPr>
            <a:r>
              <a:rPr lang="en-US" sz="2000" b="0" dirty="0" smtClean="0"/>
              <a:t>Identify </a:t>
            </a:r>
            <a:r>
              <a:rPr lang="en-US" sz="2000" b="0" dirty="0"/>
              <a:t>the device drivers </a:t>
            </a:r>
            <a:r>
              <a:rPr lang="en-US" sz="2000" b="0" dirty="0" smtClean="0"/>
              <a:t>for </a:t>
            </a:r>
            <a:r>
              <a:rPr lang="en-US" sz="2000" b="0" dirty="0"/>
              <a:t>each </a:t>
            </a:r>
            <a:r>
              <a:rPr lang="en-US" sz="2000" b="0" dirty="0" smtClean="0"/>
              <a:t>device </a:t>
            </a:r>
            <a:r>
              <a:rPr lang="en-US" sz="2000" b="0" dirty="0"/>
              <a:t>and obtain information </a:t>
            </a:r>
            <a:r>
              <a:rPr lang="en-US" sz="2000" b="0" dirty="0" smtClean="0"/>
              <a:t>about </a:t>
            </a:r>
            <a:r>
              <a:rPr lang="en-US" sz="2000" b="0" dirty="0"/>
              <a:t>each device driver. </a:t>
            </a:r>
          </a:p>
          <a:p>
            <a:pPr marL="457200" indent="-457200">
              <a:buFont typeface="Wingdings" pitchFamily="2" charset="2"/>
              <a:buChar char="§"/>
              <a:defRPr/>
            </a:pPr>
            <a:r>
              <a:rPr lang="en-US" sz="2000" b="0" dirty="0" smtClean="0"/>
              <a:t>Change </a:t>
            </a:r>
            <a:r>
              <a:rPr lang="en-US" sz="2000" b="0" dirty="0"/>
              <a:t>advanced settings and properties for devices. Install updated device drivers. </a:t>
            </a:r>
          </a:p>
          <a:p>
            <a:pPr marL="457200" indent="-457200">
              <a:buFont typeface="Wingdings" pitchFamily="2" charset="2"/>
              <a:buChar char="§"/>
              <a:defRPr/>
            </a:pPr>
            <a:r>
              <a:rPr lang="en-US" sz="2000" b="0" dirty="0" smtClean="0"/>
              <a:t>Enable</a:t>
            </a:r>
            <a:r>
              <a:rPr lang="en-US" sz="2000" b="0" dirty="0"/>
              <a:t>, disable, and uninstall devices. </a:t>
            </a:r>
          </a:p>
          <a:p>
            <a:pPr marL="457200" indent="-457200">
              <a:buFont typeface="Wingdings" pitchFamily="2" charset="2"/>
              <a:buChar char="§"/>
              <a:defRPr/>
            </a:pPr>
            <a:r>
              <a:rPr lang="en-US" sz="2000" b="0" dirty="0" smtClean="0"/>
              <a:t>View </a:t>
            </a:r>
            <a:r>
              <a:rPr lang="en-US" sz="2000" b="0" dirty="0"/>
              <a:t>the devices based on their type, by their connection to the computer, or by the resources they use. </a:t>
            </a:r>
          </a:p>
          <a:p>
            <a:pPr marL="457200" indent="-457200">
              <a:buFont typeface="Wingdings" pitchFamily="2" charset="2"/>
              <a:buChar char="§"/>
              <a:defRPr/>
            </a:pPr>
            <a:r>
              <a:rPr lang="en-US" sz="2000" b="0" dirty="0" smtClean="0"/>
              <a:t>Show </a:t>
            </a:r>
            <a:r>
              <a:rPr lang="en-US" sz="2000" b="0" dirty="0"/>
              <a:t>or hide hidden devices that are not critical to </a:t>
            </a:r>
            <a:r>
              <a:rPr lang="en-US" sz="2000" b="0" dirty="0" smtClean="0"/>
              <a:t>view </a:t>
            </a:r>
            <a:r>
              <a:rPr lang="en-US" sz="2000" b="0" dirty="0"/>
              <a:t>but might be necessary for advanced troubleshooting.</a:t>
            </a:r>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0391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Plug and Play Technology</a:t>
            </a:r>
          </a:p>
          <a:p>
            <a:pPr marL="457200" indent="-457200">
              <a:buFont typeface="Wingdings" pitchFamily="2" charset="2"/>
              <a:buNone/>
            </a:pPr>
            <a:endParaRPr lang="en-US" sz="1800" smtClean="0"/>
          </a:p>
          <a:p>
            <a:pPr marL="457200" indent="-457200">
              <a:buFont typeface="Wingdings" pitchFamily="2" charset="2"/>
              <a:buChar char="§"/>
            </a:pPr>
            <a:r>
              <a:rPr lang="en-US" sz="2000" b="0" smtClean="0"/>
              <a:t>Plug and Play provides a combination of software and hardware support that enables Windows to detect and configure hardware with little or no user involvement. </a:t>
            </a:r>
          </a:p>
          <a:p>
            <a:pPr marL="457200" indent="-457200">
              <a:buFont typeface="Wingdings" pitchFamily="2" charset="2"/>
              <a:buChar char="§"/>
            </a:pPr>
            <a:r>
              <a:rPr lang="en-US" sz="2000" b="0" smtClean="0"/>
              <a:t>Requires little user knowledge of hardware configurations.</a:t>
            </a:r>
          </a:p>
          <a:p>
            <a:pPr marL="457200" indent="-457200">
              <a:buFont typeface="Wingdings" pitchFamily="2" charset="2"/>
              <a:buChar char="§"/>
            </a:pPr>
            <a:r>
              <a:rPr lang="en-US" sz="2000" b="0" smtClean="0"/>
              <a:t>When a new device is detected, the user is prompted with the</a:t>
            </a:r>
            <a:r>
              <a:rPr lang="en-US" sz="2000" smtClean="0"/>
              <a:t> </a:t>
            </a:r>
            <a:r>
              <a:rPr lang="en-US" sz="2000" b="0" smtClean="0"/>
              <a:t>Found New Hardware dialog box and three driver installation options:</a:t>
            </a:r>
          </a:p>
          <a:p>
            <a:pPr marL="585788" lvl="1" indent="-457200">
              <a:buClr>
                <a:schemeClr val="tx1"/>
              </a:buClr>
              <a:buSzPct val="70000"/>
              <a:buFontTx/>
              <a:buChar char="o"/>
            </a:pPr>
            <a:r>
              <a:rPr lang="en-US" sz="1800" smtClean="0"/>
              <a:t>Locate And Install Driver Software</a:t>
            </a:r>
          </a:p>
          <a:p>
            <a:pPr marL="585788" lvl="1" indent="-457200">
              <a:buClr>
                <a:schemeClr val="tx1"/>
              </a:buClr>
              <a:buSzPct val="70000"/>
              <a:buFontTx/>
              <a:buChar char="o"/>
            </a:pPr>
            <a:r>
              <a:rPr lang="en-US" sz="1800" smtClean="0"/>
              <a:t>Ask Me Again Later</a:t>
            </a:r>
          </a:p>
          <a:p>
            <a:pPr marL="585788" lvl="1" indent="-457200">
              <a:buClr>
                <a:schemeClr val="tx1"/>
              </a:buClr>
              <a:buSzPct val="70000"/>
              <a:buFontTx/>
              <a:buChar char="o"/>
            </a:pPr>
            <a:r>
              <a:rPr lang="en-US" sz="1800" smtClean="0"/>
              <a:t>Don’t Show This Message Again For This Device</a:t>
            </a:r>
          </a:p>
          <a:p>
            <a:pPr marL="457200" indent="-457200">
              <a:buFont typeface="Wingdings" pitchFamily="2" charset="2"/>
              <a:buChar char="§"/>
            </a:pPr>
            <a:r>
              <a:rPr lang="en-US" sz="2000" b="0" smtClean="0"/>
              <a:t>The user must be a member of the local Administrators group to install devices.</a:t>
            </a:r>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7999413" cy="56038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Devices and Printers</a:t>
            </a:r>
          </a:p>
          <a:p>
            <a:pPr marL="0" indent="0">
              <a:buFont typeface="Wingdings" pitchFamily="2" charset="2"/>
              <a:buNone/>
            </a:pPr>
            <a:endParaRPr lang="en-US" sz="2800" smtClean="0"/>
          </a:p>
          <a:p>
            <a:pPr marL="0" indent="0">
              <a:buFont typeface="Wingdings" pitchFamily="2" charset="2"/>
              <a:buNone/>
            </a:pPr>
            <a:endParaRPr lang="en-US" sz="2800" smtClean="0"/>
          </a:p>
          <a:p>
            <a:pPr marL="0" indent="0">
              <a:buFont typeface="Wingdings" pitchFamily="2" charset="2"/>
              <a:buNone/>
            </a:pPr>
            <a:r>
              <a:rPr lang="en-US" sz="2800" smtClean="0"/>
              <a:t> </a:t>
            </a:r>
          </a:p>
        </p:txBody>
      </p:sp>
      <p:pic>
        <p:nvPicPr>
          <p:cNvPr id="28674" name="Picture 2"/>
          <p:cNvPicPr>
            <a:picLocks noChangeAspect="1"/>
          </p:cNvPicPr>
          <p:nvPr/>
        </p:nvPicPr>
        <p:blipFill>
          <a:blip r:embed="rId3"/>
          <a:srcRect/>
          <a:stretch>
            <a:fillRect/>
          </a:stretch>
        </p:blipFill>
        <p:spPr bwMode="auto">
          <a:xfrm>
            <a:off x="3695700" y="2249488"/>
            <a:ext cx="4722813" cy="3852862"/>
          </a:xfrm>
          <a:prstGeom prst="rect">
            <a:avLst/>
          </a:prstGeom>
          <a:noFill/>
          <a:ln w="9525">
            <a:noFill/>
            <a:miter lim="800000"/>
            <a:headEnd/>
            <a:tailEnd/>
          </a:ln>
        </p:spPr>
      </p:pic>
      <p:sp>
        <p:nvSpPr>
          <p:cNvPr id="28675" name="Rectangle 3"/>
          <p:cNvSpPr txBox="1">
            <a:spLocks noChangeArrowheads="1"/>
          </p:cNvSpPr>
          <p:nvPr/>
        </p:nvSpPr>
        <p:spPr bwMode="auto">
          <a:xfrm>
            <a:off x="622300" y="2082800"/>
            <a:ext cx="3073400" cy="4019550"/>
          </a:xfrm>
          <a:prstGeom prst="rect">
            <a:avLst/>
          </a:prstGeom>
          <a:noFill/>
          <a:ln w="9525">
            <a:noFill/>
            <a:miter lim="800000"/>
            <a:headEnd/>
            <a:tailEnd/>
          </a:ln>
        </p:spPr>
        <p:txBody>
          <a:bodyPr/>
          <a:lstStyle/>
          <a:p>
            <a:pPr marL="285750" indent="-285750" eaLnBrk="0" hangingPunct="0">
              <a:lnSpc>
                <a:spcPct val="90000"/>
              </a:lnSpc>
              <a:spcBef>
                <a:spcPct val="40000"/>
              </a:spcBef>
              <a:buSzPct val="70000"/>
              <a:buFont typeface="Wingdings" pitchFamily="2" charset="2"/>
              <a:buNone/>
            </a:pPr>
            <a:endParaRPr lang="en-US" sz="1400" b="0">
              <a:latin typeface="Times New Roman" pitchFamily="18" charset="0"/>
              <a:cs typeface="Times New Roman" pitchFamily="18" charset="0"/>
            </a:endParaRPr>
          </a:p>
          <a:p>
            <a:pPr marL="285750" indent="-28575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Devices and Printers presents an alternative method for adding peripherals.</a:t>
            </a:r>
          </a:p>
          <a:p>
            <a:pPr marL="285750" indent="-28575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It is accessed by clicking Start and then Devices And Printers.</a:t>
            </a:r>
          </a:p>
          <a:p>
            <a:pPr marL="285750" indent="-28575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Each device has different menu options.</a:t>
            </a:r>
          </a:p>
          <a:p>
            <a:pPr marL="414338" lvl="1" indent="-285750" eaLnBrk="0" hangingPunct="0">
              <a:lnSpc>
                <a:spcPct val="90000"/>
              </a:lnSpc>
              <a:spcBef>
                <a:spcPct val="40000"/>
              </a:spcBef>
              <a:buClr>
                <a:schemeClr val="tx1"/>
              </a:buClr>
              <a:buSzPct val="70000"/>
              <a:buFontTx/>
              <a:buChar char="o"/>
            </a:pPr>
            <a:r>
              <a:rPr lang="en-US" b="0">
                <a:latin typeface="Times New Roman" pitchFamily="18" charset="0"/>
                <a:cs typeface="Times New Roman" pitchFamily="18" charset="0"/>
              </a:rPr>
              <a:t>Example: Browse Files is an option when an external hard drive is selected.</a:t>
            </a:r>
          </a:p>
          <a:p>
            <a:pPr marL="285750" indent="-285750" eaLnBrk="0" hangingPunct="0">
              <a:lnSpc>
                <a:spcPct val="90000"/>
              </a:lnSpc>
              <a:spcBef>
                <a:spcPct val="40000"/>
              </a:spcBef>
              <a:buSzPct val="70000"/>
              <a:buFont typeface="Wingdings" pitchFamily="2" charset="2"/>
              <a:buNone/>
            </a:pPr>
            <a:endParaRPr lang="en-US" b="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519113" y="1506538"/>
            <a:ext cx="7988300" cy="496728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Devices and Printers (continued)</a:t>
            </a:r>
          </a:p>
          <a:p>
            <a:pPr marL="457200" indent="-457200">
              <a:buFont typeface="Wingdings" pitchFamily="2" charset="2"/>
              <a:buNone/>
            </a:pPr>
            <a:endParaRPr lang="en-US" sz="1800" smtClean="0"/>
          </a:p>
          <a:p>
            <a:pPr marL="457200" indent="-457200">
              <a:buFont typeface="Wingdings" pitchFamily="2" charset="2"/>
              <a:buChar char="§"/>
            </a:pPr>
            <a:r>
              <a:rPr lang="en-US" sz="2000" b="0" smtClean="0"/>
              <a:t>Devices displayed in Devices and Printers are external devices that can be connected or disconnected through a port or network connection.</a:t>
            </a:r>
          </a:p>
          <a:p>
            <a:pPr marL="457200" indent="-457200">
              <a:buFont typeface="Wingdings" pitchFamily="2" charset="2"/>
              <a:buChar char="§"/>
            </a:pPr>
            <a:r>
              <a:rPr lang="en-US" sz="2000" b="0" smtClean="0"/>
              <a:t>Printer connections:</a:t>
            </a:r>
          </a:p>
          <a:p>
            <a:pPr marL="858838" lvl="1" indent="-287338">
              <a:buClr>
                <a:schemeClr val="tx1"/>
              </a:buClr>
              <a:buSzPct val="70000"/>
              <a:buFontTx/>
              <a:buChar char="o"/>
            </a:pPr>
            <a:r>
              <a:rPr lang="en-US" sz="1800" smtClean="0"/>
              <a:t>USB—the printer is attached directly to the computer using a USB cable.</a:t>
            </a:r>
          </a:p>
          <a:p>
            <a:pPr marL="858838" lvl="1" indent="-287338">
              <a:buClr>
                <a:schemeClr val="tx1"/>
              </a:buClr>
              <a:buSzPct val="70000"/>
              <a:buFontTx/>
              <a:buChar char="o"/>
            </a:pPr>
            <a:r>
              <a:rPr lang="en-US" sz="1800" smtClean="0"/>
              <a:t>Network—the printer is attached directly to the network through a network interface card (NIC).</a:t>
            </a:r>
          </a:p>
          <a:p>
            <a:pPr marL="858838" lvl="1" indent="-287338">
              <a:buClr>
                <a:schemeClr val="tx1"/>
              </a:buClr>
              <a:buSzPct val="70000"/>
              <a:buFontTx/>
              <a:buChar char="o"/>
            </a:pPr>
            <a:r>
              <a:rPr lang="en-US" sz="1800" smtClean="0"/>
              <a:t>Wireless—the printer is attached using a wireless connection and access point.</a:t>
            </a:r>
          </a:p>
          <a:p>
            <a:pPr marL="457200" indent="-457200">
              <a:buFont typeface="Wingdings" pitchFamily="2" charset="2"/>
              <a:buChar char="§"/>
            </a:pPr>
            <a:r>
              <a:rPr lang="en-US" sz="2000" b="0" smtClean="0"/>
              <a:t>To add a printer, click Add A Printer; most physically attached printers will be detected automatically or can be installed using the third-party printer software that may enhance the printer management.</a:t>
            </a:r>
          </a:p>
          <a:p>
            <a:pPr marL="457200" indent="-457200">
              <a:buFont typeface="Wingdings" pitchFamily="2" charset="2"/>
              <a:buChar char="§"/>
            </a:pPr>
            <a:r>
              <a:rPr lang="en-US" sz="2000" b="0" smtClean="0"/>
              <a:t>To remove a printer (or device), click Remove Device.</a:t>
            </a:r>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5A3C29-C677-4EF6-BE16-28EE3F356AB8}"/>
</file>

<file path=customXml/itemProps2.xml><?xml version="1.0" encoding="utf-8"?>
<ds:datastoreItem xmlns:ds="http://schemas.openxmlformats.org/officeDocument/2006/customXml" ds:itemID="{92E8EF29-E144-4295-8F49-BDA904B8E4FA}"/>
</file>

<file path=customXml/itemProps3.xml><?xml version="1.0" encoding="utf-8"?>
<ds:datastoreItem xmlns:ds="http://schemas.openxmlformats.org/officeDocument/2006/customXml" ds:itemID="{6E0A7D59-F6B3-471E-848A-6F7B27F49334}"/>
</file>

<file path=docProps/app.xml><?xml version="1.0" encoding="utf-8"?>
<Properties xmlns="http://schemas.openxmlformats.org/officeDocument/2006/extended-properties" xmlns:vt="http://schemas.openxmlformats.org/officeDocument/2006/docPropsVTypes">
  <Template>Eli_Guidelines_New</Template>
  <TotalTime>4731</TotalTime>
  <Words>1392</Words>
  <Application>Microsoft Office PowerPoint</Application>
  <PresentationFormat>On-screen Show (4:3)</PresentationFormat>
  <Paragraphs>161</Paragraphs>
  <Slides>15</Slides>
  <Notes>15</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15</vt:i4>
      </vt:variant>
    </vt:vector>
  </HeadingPairs>
  <TitlesOfParts>
    <vt:vector size="21" baseType="lpstr">
      <vt:lpstr>Arial Narrow</vt:lpstr>
      <vt:lpstr>Arial</vt:lpstr>
      <vt:lpstr>Wingdings</vt:lpstr>
      <vt:lpstr>Times New Roman</vt:lpstr>
      <vt:lpstr>Segoe</vt:lpstr>
      <vt:lpstr>Master_Template</vt:lpstr>
      <vt:lpstr>Connect Devices/ Understand Storage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960</cp:revision>
  <cp:lastPrinted>2011-04-14T22:55:16Z</cp:lastPrinted>
  <dcterms:created xsi:type="dcterms:W3CDTF">2008-07-15T17:51:11Z</dcterms:created>
  <dcterms:modified xsi:type="dcterms:W3CDTF">2011-05-24T17:08:27Z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0x00DDD5EB73BFB76E459C139DBD7FA3B4D7</vt:lpwstr>
  </property>
  <property fmtid="{D5CDD505-2E9C-101B-9397-08002B2CF9AE}" pid="8" name="AutoVersionDisabled">
    <vt:lpwstr>false</vt:lpwstr>
  </property>
  <property fmtid="{D5CDD505-2E9C-101B-9397-08002B2CF9AE}" pid="9" name="ItemType">
    <vt:lpwstr>1</vt:lpwstr>
  </property>
</Properties>
</file>