
<file path=[Content_Types].xml><?xml version="1.0" encoding="utf-8"?>
<Types xmlns="http://schemas.openxmlformats.org/package/2006/content-types">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customXml/itemProps1.xml" ContentType="application/vnd.openxmlformats-officedocument.customXmlPropertie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57" r:id="rId3"/>
    <p:sldId id="258" r:id="rId4"/>
    <p:sldId id="275" r:id="rId5"/>
    <p:sldId id="281" r:id="rId6"/>
    <p:sldId id="289" r:id="rId7"/>
    <p:sldId id="290" r:id="rId8"/>
    <p:sldId id="291" r:id="rId9"/>
    <p:sldId id="292" r:id="rId10"/>
    <p:sldId id="293" r:id="rId11"/>
    <p:sldId id="282" r:id="rId12"/>
    <p:sldId id="294" r:id="rId13"/>
    <p:sldId id="295" r:id="rId14"/>
    <p:sldId id="296" r:id="rId15"/>
    <p:sldId id="279" r:id="rId16"/>
    <p:sldId id="280" r:id="rId17"/>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Arial" charset="0"/>
      </a:defRPr>
    </a:lvl1pPr>
    <a:lvl2pPr marL="457200" algn="l" rtl="0" fontAlgn="base">
      <a:spcBef>
        <a:spcPct val="0"/>
      </a:spcBef>
      <a:spcAft>
        <a:spcPct val="0"/>
      </a:spcAft>
      <a:defRPr b="1" kern="1200">
        <a:solidFill>
          <a:schemeClr val="tx1"/>
        </a:solidFill>
        <a:latin typeface="Arial Narrow" pitchFamily="34" charset="0"/>
        <a:ea typeface="+mn-ea"/>
        <a:cs typeface="Arial" charset="0"/>
      </a:defRPr>
    </a:lvl2pPr>
    <a:lvl3pPr marL="914400" algn="l" rtl="0" fontAlgn="base">
      <a:spcBef>
        <a:spcPct val="0"/>
      </a:spcBef>
      <a:spcAft>
        <a:spcPct val="0"/>
      </a:spcAft>
      <a:defRPr b="1" kern="1200">
        <a:solidFill>
          <a:schemeClr val="tx1"/>
        </a:solidFill>
        <a:latin typeface="Arial Narrow" pitchFamily="34" charset="0"/>
        <a:ea typeface="+mn-ea"/>
        <a:cs typeface="Arial" charset="0"/>
      </a:defRPr>
    </a:lvl3pPr>
    <a:lvl4pPr marL="1371600" algn="l" rtl="0" fontAlgn="base">
      <a:spcBef>
        <a:spcPct val="0"/>
      </a:spcBef>
      <a:spcAft>
        <a:spcPct val="0"/>
      </a:spcAft>
      <a:defRPr b="1" kern="1200">
        <a:solidFill>
          <a:schemeClr val="tx1"/>
        </a:solidFill>
        <a:latin typeface="Arial Narrow" pitchFamily="34" charset="0"/>
        <a:ea typeface="+mn-ea"/>
        <a:cs typeface="Arial" charset="0"/>
      </a:defRPr>
    </a:lvl4pPr>
    <a:lvl5pPr marL="1828800" algn="l" rtl="0" fontAlgn="base">
      <a:spcBef>
        <a:spcPct val="0"/>
      </a:spcBef>
      <a:spcAft>
        <a:spcPct val="0"/>
      </a:spcAft>
      <a:defRPr b="1" kern="1200">
        <a:solidFill>
          <a:schemeClr val="tx1"/>
        </a:solidFill>
        <a:latin typeface="Arial Narrow" pitchFamily="34" charset="0"/>
        <a:ea typeface="+mn-ea"/>
        <a:cs typeface="Arial" charset="0"/>
      </a:defRPr>
    </a:lvl5pPr>
    <a:lvl6pPr marL="2286000" algn="l" defTabSz="914400" rtl="0" eaLnBrk="1" latinLnBrk="0" hangingPunct="1">
      <a:defRPr b="1" kern="1200">
        <a:solidFill>
          <a:schemeClr val="tx1"/>
        </a:solidFill>
        <a:latin typeface="Arial Narrow" pitchFamily="34" charset="0"/>
        <a:ea typeface="+mn-ea"/>
        <a:cs typeface="Arial" charset="0"/>
      </a:defRPr>
    </a:lvl6pPr>
    <a:lvl7pPr marL="2743200" algn="l" defTabSz="914400" rtl="0" eaLnBrk="1" latinLnBrk="0" hangingPunct="1">
      <a:defRPr b="1" kern="1200">
        <a:solidFill>
          <a:schemeClr val="tx1"/>
        </a:solidFill>
        <a:latin typeface="Arial Narrow" pitchFamily="34" charset="0"/>
        <a:ea typeface="+mn-ea"/>
        <a:cs typeface="Arial" charset="0"/>
      </a:defRPr>
    </a:lvl7pPr>
    <a:lvl8pPr marL="3200400" algn="l" defTabSz="914400" rtl="0" eaLnBrk="1" latinLnBrk="0" hangingPunct="1">
      <a:defRPr b="1" kern="1200">
        <a:solidFill>
          <a:schemeClr val="tx1"/>
        </a:solidFill>
        <a:latin typeface="Arial Narrow" pitchFamily="34" charset="0"/>
        <a:ea typeface="+mn-ea"/>
        <a:cs typeface="Arial" charset="0"/>
      </a:defRPr>
    </a:lvl8pPr>
    <a:lvl9pPr marL="3657600" algn="l" defTabSz="914400" rtl="0" eaLnBrk="1" latinLnBrk="0" hangingPunct="1">
      <a:defRPr b="1" kern="1200">
        <a:solidFill>
          <a:schemeClr val="tx1"/>
        </a:solidFill>
        <a:latin typeface="Arial Narrow"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shan Sattar" initials="" lastIdx="6" clrIdx="0"/>
  <p:cmAuthor id="1" name="Susan" initials="" lastIdx="1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82" autoAdjust="0"/>
    <p:restoredTop sz="88286" autoAdjust="0"/>
  </p:normalViewPr>
  <p:slideViewPr>
    <p:cSldViewPr snapToGrid="0">
      <p:cViewPr>
        <p:scale>
          <a:sx n="78" d="100"/>
          <a:sy n="78" d="100"/>
        </p:scale>
        <p:origin x="-930" y="-450"/>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8" d="100"/>
          <a:sy n="88" d="100"/>
        </p:scale>
        <p:origin x="-3084" y="-102"/>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eaLnBrk="0" hangingPunct="0">
              <a:defRPr sz="1300"/>
            </a:lvl1pPr>
          </a:lstStyle>
          <a:p>
            <a:pPr>
              <a:defRPr/>
            </a:pPr>
            <a:endParaRPr lang="en-US"/>
          </a:p>
        </p:txBody>
      </p:sp>
      <p:sp>
        <p:nvSpPr>
          <p:cNvPr id="3" name="Date Placeholder 2"/>
          <p:cNvSpPr>
            <a:spLocks noGrp="1"/>
          </p:cNvSpPr>
          <p:nvPr>
            <p:ph type="dt" sz="quarter"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eaLnBrk="0" hangingPunct="0">
              <a:defRPr sz="1300"/>
            </a:lvl1pPr>
          </a:lstStyle>
          <a:p>
            <a:pPr>
              <a:defRPr/>
            </a:pPr>
            <a:fld id="{75E4DA0A-5E62-414F-8DED-B6677DCAFC64}" type="datetimeFigureOut">
              <a:rPr lang="en-US"/>
              <a:pPr>
                <a:defRPr/>
              </a:pPr>
              <a:t>5/4/2011</a:t>
            </a:fld>
            <a:endParaRPr lang="en-US"/>
          </a:p>
        </p:txBody>
      </p:sp>
      <p:sp>
        <p:nvSpPr>
          <p:cNvPr id="4" name="Footer Placeholder 3"/>
          <p:cNvSpPr>
            <a:spLocks noGrp="1"/>
          </p:cNvSpPr>
          <p:nvPr>
            <p:ph type="ftr" sz="quarter" idx="2"/>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eaLnBrk="0" hangingPunct="0">
              <a:defRPr sz="1300"/>
            </a:lvl1pPr>
          </a:lstStyle>
          <a:p>
            <a:pPr>
              <a:defRPr/>
            </a:pPr>
            <a:endParaRPr lang="en-US"/>
          </a:p>
        </p:txBody>
      </p:sp>
      <p:sp>
        <p:nvSpPr>
          <p:cNvPr id="5" name="Slide Number Placeholder 4"/>
          <p:cNvSpPr>
            <a:spLocks noGrp="1"/>
          </p:cNvSpPr>
          <p:nvPr>
            <p:ph type="sldNum" sz="quarter" idx="3"/>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eaLnBrk="0" hangingPunct="0">
              <a:defRPr sz="1300"/>
            </a:lvl1pPr>
          </a:lstStyle>
          <a:p>
            <a:pPr>
              <a:defRPr/>
            </a:pPr>
            <a:fld id="{2A3E39CC-8D4E-4037-82ED-0F9F6C4F53A9}"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pPr>
              <a:defRPr/>
            </a:pPr>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pPr>
              <a:defRPr/>
            </a:pPr>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pPr>
              <a:defRPr/>
            </a:pPr>
            <a:fld id="{797A1AA6-4B85-4D1F-981C-8B02D116257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technet.microsoft.com/en-us/scriptcenter/dd742419"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p:spPr>
        <p:txBody>
          <a:bodyPr/>
          <a:lstStyle/>
          <a:p>
            <a:endParaRPr lang="en-GB" smtClean="0"/>
          </a:p>
        </p:txBody>
      </p:sp>
      <p:sp>
        <p:nvSpPr>
          <p:cNvPr id="16387" name="Slide Number Placeholder 3"/>
          <p:cNvSpPr>
            <a:spLocks noGrp="1"/>
          </p:cNvSpPr>
          <p:nvPr>
            <p:ph type="sldNum" sz="quarter" idx="5"/>
          </p:nvPr>
        </p:nvSpPr>
        <p:spPr>
          <a:noFill/>
        </p:spPr>
        <p:txBody>
          <a:bodyPr/>
          <a:lstStyle/>
          <a:p>
            <a:fld id="{1A07C58D-D7A4-4701-8824-6DD11859BF1B}"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a:lstStyle/>
          <a:p>
            <a:r>
              <a:rPr lang="en-US" smtClean="0"/>
              <a:t>If available, use a demonstration or virtual machine to run Remote Desktop Connection. Click Start, select </a:t>
            </a:r>
            <a:r>
              <a:rPr lang="en-US" smtClean="0">
                <a:sym typeface="Wingdings" pitchFamily="2" charset="2"/>
              </a:rPr>
              <a:t>Search Programs And Files, type </a:t>
            </a:r>
            <a:r>
              <a:rPr lang="en-US" b="1" smtClean="0">
                <a:sym typeface="Wingdings" pitchFamily="2" charset="2"/>
              </a:rPr>
              <a:t>Remote Desktop Connection</a:t>
            </a:r>
            <a:r>
              <a:rPr lang="en-US" smtClean="0">
                <a:sym typeface="Wingdings" pitchFamily="2" charset="2"/>
              </a:rPr>
              <a:t>, and hit ENTER. Click Options to display the following tabs:</a:t>
            </a:r>
          </a:p>
          <a:p>
            <a:endParaRPr lang="en-US" smtClean="0">
              <a:sym typeface="Wingdings" pitchFamily="2" charset="2"/>
            </a:endParaRPr>
          </a:p>
          <a:p>
            <a:pPr>
              <a:buFontTx/>
              <a:buChar char="•"/>
            </a:pPr>
            <a:r>
              <a:rPr lang="en-US" smtClean="0"/>
              <a:t> General—allows you to identify the remote computer and provide a user name. These settings can be saved.</a:t>
            </a:r>
          </a:p>
          <a:p>
            <a:pPr>
              <a:buFontTx/>
              <a:buChar char="•"/>
            </a:pPr>
            <a:r>
              <a:rPr lang="en-US" smtClean="0"/>
              <a:t> Display—allows you to configure display properties.</a:t>
            </a:r>
          </a:p>
          <a:p>
            <a:pPr>
              <a:buFontTx/>
              <a:buChar char="•"/>
            </a:pPr>
            <a:r>
              <a:rPr lang="en-US" smtClean="0"/>
              <a:t> Local Resources Tab—allows you to identify which local resources you want to bring to your remote session, such as printers and local drives.</a:t>
            </a:r>
          </a:p>
          <a:p>
            <a:pPr>
              <a:buFontTx/>
              <a:buChar char="•"/>
            </a:pPr>
            <a:r>
              <a:rPr lang="en-US" smtClean="0"/>
              <a:t> Programs—allows you to identify which program will start when the connection is established.</a:t>
            </a:r>
          </a:p>
          <a:p>
            <a:pPr>
              <a:buFontTx/>
              <a:buChar char="•"/>
            </a:pPr>
            <a:r>
              <a:rPr lang="en-US" smtClean="0"/>
              <a:t> Experience—add or remove different features based on your connection speed.</a:t>
            </a:r>
          </a:p>
          <a:p>
            <a:pPr>
              <a:buFontTx/>
              <a:buChar char="•"/>
            </a:pPr>
            <a:r>
              <a:rPr lang="en-US" smtClean="0"/>
              <a:t> Advanced—contains “Server Authentication” and “Connect from Anywhere” sections.</a:t>
            </a:r>
          </a:p>
          <a:p>
            <a:endParaRPr lang="en-US" smtClean="0"/>
          </a:p>
          <a:p>
            <a:r>
              <a:rPr lang="en-US" smtClean="0"/>
              <a:t>Return to the General tab and enter a computer name or IP along with a standard user name. Click Save and save the Remote Desktop Connection file to your desktop. Close the connection and locate the Remote Desktop file on your desktop and initiate a session. It is important to demonstrate this functionality because the students will be establishing connections in their student activity.</a:t>
            </a:r>
          </a:p>
          <a:p>
            <a:pPr>
              <a:buFontTx/>
              <a:buChar char="•"/>
            </a:pPr>
            <a:endParaRPr lang="en-US" smtClean="0"/>
          </a:p>
        </p:txBody>
      </p:sp>
      <p:sp>
        <p:nvSpPr>
          <p:cNvPr id="34819" name="Slide Number Placeholder 3"/>
          <p:cNvSpPr>
            <a:spLocks noGrp="1"/>
          </p:cNvSpPr>
          <p:nvPr>
            <p:ph type="sldNum" sz="quarter" idx="5"/>
          </p:nvPr>
        </p:nvSpPr>
        <p:spPr>
          <a:noFill/>
        </p:spPr>
        <p:txBody>
          <a:bodyPr/>
          <a:lstStyle/>
          <a:p>
            <a:fld id="{BA8E1782-5168-4751-BF9A-38A5B377F73F}"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a:ln/>
        </p:spPr>
      </p:sp>
      <p:sp>
        <p:nvSpPr>
          <p:cNvPr id="36866" name="Notes Placeholder 2"/>
          <p:cNvSpPr>
            <a:spLocks noGrp="1"/>
          </p:cNvSpPr>
          <p:nvPr>
            <p:ph type="body" idx="1"/>
          </p:nvPr>
        </p:nvSpPr>
        <p:spPr>
          <a:noFill/>
          <a:ln/>
        </p:spPr>
        <p:txBody>
          <a:bodyPr/>
          <a:lstStyle/>
          <a:p>
            <a:endParaRPr lang="en-GB" b="1" smtClean="0"/>
          </a:p>
        </p:txBody>
      </p:sp>
      <p:sp>
        <p:nvSpPr>
          <p:cNvPr id="36867" name="Slide Number Placeholder 3"/>
          <p:cNvSpPr>
            <a:spLocks noGrp="1"/>
          </p:cNvSpPr>
          <p:nvPr>
            <p:ph type="sldNum" sz="quarter" idx="5"/>
          </p:nvPr>
        </p:nvSpPr>
        <p:spPr>
          <a:noFill/>
        </p:spPr>
        <p:txBody>
          <a:bodyPr/>
          <a:lstStyle/>
          <a:p>
            <a:fld id="{99A4D79A-3AC6-4DDB-B23F-7BBFCD1B0AF0}"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a:ln/>
        </p:spPr>
      </p:sp>
      <p:sp>
        <p:nvSpPr>
          <p:cNvPr id="38914" name="Notes Placeholder 2"/>
          <p:cNvSpPr>
            <a:spLocks noGrp="1"/>
          </p:cNvSpPr>
          <p:nvPr>
            <p:ph type="body" idx="1"/>
          </p:nvPr>
        </p:nvSpPr>
        <p:spPr>
          <a:noFill/>
          <a:ln/>
        </p:spPr>
        <p:txBody>
          <a:bodyPr/>
          <a:lstStyle/>
          <a:p>
            <a:r>
              <a:rPr lang="en-US" smtClean="0"/>
              <a:t>Windows PowerShell is a powerful environment; it cannot be fully appreciated in a short discussion. Browse to the following website to explore all the options available for management using Windows PowerShell: </a:t>
            </a:r>
            <a:r>
              <a:rPr lang="en-US" i="1" smtClean="0">
                <a:hlinkClick r:id="rId3"/>
              </a:rPr>
              <a:t>http://technet.microsoft.com/en-us/scriptcenter/dd742419</a:t>
            </a:r>
            <a:r>
              <a:rPr lang="en-US" i="1" smtClean="0"/>
              <a:t>.</a:t>
            </a:r>
          </a:p>
          <a:p>
            <a:r>
              <a:rPr lang="en-US" smtClean="0"/>
              <a:t> </a:t>
            </a:r>
          </a:p>
          <a:p>
            <a:r>
              <a:rPr lang="en-US" smtClean="0"/>
              <a:t>For demonstration purposes, run the following command in Windows PowerShell to demonstrate the functionality: </a:t>
            </a:r>
          </a:p>
          <a:p>
            <a:r>
              <a:rPr lang="en-US" smtClean="0">
                <a:latin typeface="Times New Roman" pitchFamily="18" charset="0"/>
                <a:cs typeface="Times New Roman" pitchFamily="18" charset="0"/>
              </a:rPr>
              <a:t>Get-Service | Select Name,Status | ConvertTo-HTML | Out-File Services.html</a:t>
            </a:r>
          </a:p>
          <a:p>
            <a:endParaRPr lang="en-US" smtClean="0">
              <a:latin typeface="Times New Roman" pitchFamily="18" charset="0"/>
              <a:cs typeface="Times New Roman" pitchFamily="18" charset="0"/>
            </a:endParaRPr>
          </a:p>
          <a:p>
            <a:r>
              <a:rPr lang="en-US" smtClean="0"/>
              <a:t>This command retrieves what services are running on the computer, shows their status, and presents the information in a Hypertext Markup Language (HTML) table.</a:t>
            </a:r>
            <a:endParaRPr lang="en-US" smtClean="0">
              <a:latin typeface="Times New Roman" pitchFamily="18" charset="0"/>
              <a:cs typeface="Times New Roman" pitchFamily="18" charset="0"/>
            </a:endParaRPr>
          </a:p>
          <a:p>
            <a:endParaRPr lang="en-US" smtClean="0">
              <a:latin typeface="Times New Roman" pitchFamily="18" charset="0"/>
              <a:cs typeface="Times New Roman" pitchFamily="18" charset="0"/>
            </a:endParaRPr>
          </a:p>
        </p:txBody>
      </p:sp>
      <p:sp>
        <p:nvSpPr>
          <p:cNvPr id="38915" name="Slide Number Placeholder 3"/>
          <p:cNvSpPr>
            <a:spLocks noGrp="1"/>
          </p:cNvSpPr>
          <p:nvPr>
            <p:ph type="sldNum" sz="quarter" idx="5"/>
          </p:nvPr>
        </p:nvSpPr>
        <p:spPr>
          <a:noFill/>
        </p:spPr>
        <p:txBody>
          <a:bodyPr/>
          <a:lstStyle/>
          <a:p>
            <a:fld id="{371C4EEC-DBBF-4B37-87A4-C20F9830362C}"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a:defRPr/>
            </a:pPr>
            <a:r>
              <a:rPr lang="en-US" dirty="0" smtClean="0">
                <a:latin typeface="+mn-lt"/>
              </a:rPr>
              <a:t>If time permits, discuss other operands, such as the Redirect operand and the Append operand.</a:t>
            </a:r>
          </a:p>
        </p:txBody>
      </p:sp>
      <p:sp>
        <p:nvSpPr>
          <p:cNvPr id="40963" name="Slide Number Placeholder 3"/>
          <p:cNvSpPr>
            <a:spLocks noGrp="1"/>
          </p:cNvSpPr>
          <p:nvPr>
            <p:ph type="sldNum" sz="quarter" idx="5"/>
          </p:nvPr>
        </p:nvSpPr>
        <p:spPr>
          <a:noFill/>
        </p:spPr>
        <p:txBody>
          <a:bodyPr/>
          <a:lstStyle/>
          <a:p>
            <a:fld id="{F7F70E29-CC1E-472B-BAFF-A90BD6B2C8DD}"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a:ln/>
        </p:spPr>
      </p:sp>
      <p:sp>
        <p:nvSpPr>
          <p:cNvPr id="43010" name="Notes Placeholder 2"/>
          <p:cNvSpPr>
            <a:spLocks noGrp="1"/>
          </p:cNvSpPr>
          <p:nvPr>
            <p:ph type="body" idx="1"/>
          </p:nvPr>
        </p:nvSpPr>
        <p:spPr>
          <a:noFill/>
          <a:ln/>
        </p:spPr>
        <p:txBody>
          <a:bodyPr/>
          <a:lstStyle/>
          <a:p>
            <a:endParaRPr lang="en-GB" u="sng" smtClean="0"/>
          </a:p>
        </p:txBody>
      </p:sp>
      <p:sp>
        <p:nvSpPr>
          <p:cNvPr id="43011" name="Slide Number Placeholder 3"/>
          <p:cNvSpPr>
            <a:spLocks noGrp="1"/>
          </p:cNvSpPr>
          <p:nvPr>
            <p:ph type="sldNum" sz="quarter" idx="5"/>
          </p:nvPr>
        </p:nvSpPr>
        <p:spPr>
          <a:noFill/>
        </p:spPr>
        <p:txBody>
          <a:bodyPr/>
          <a:lstStyle/>
          <a:p>
            <a:fld id="{74DCEAB8-E5BC-4212-AF49-3B05EC7A8768}"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a:ln/>
        </p:spPr>
      </p:sp>
      <p:sp>
        <p:nvSpPr>
          <p:cNvPr id="45058" name="Notes Placeholder 2"/>
          <p:cNvSpPr>
            <a:spLocks noGrp="1"/>
          </p:cNvSpPr>
          <p:nvPr>
            <p:ph type="body" idx="1"/>
          </p:nvPr>
        </p:nvSpPr>
        <p:spPr>
          <a:noFill/>
          <a:ln/>
        </p:spPr>
        <p:txBody>
          <a:bodyPr/>
          <a:lstStyle/>
          <a:p>
            <a:pPr marL="171450" indent="-171450">
              <a:buFontTx/>
              <a:buChar char="•"/>
            </a:pPr>
            <a:r>
              <a:rPr lang="en-US" smtClean="0"/>
              <a:t>If available, use a demonstration/virtual machine and create a custom MMC. Click Start,</a:t>
            </a:r>
            <a:r>
              <a:rPr lang="en-US" smtClean="0">
                <a:sym typeface="Wingdings" pitchFamily="2" charset="2"/>
              </a:rPr>
              <a:t> type </a:t>
            </a:r>
            <a:r>
              <a:rPr lang="en-US" b="1" smtClean="0">
                <a:sym typeface="Wingdings" pitchFamily="2" charset="2"/>
              </a:rPr>
              <a:t>mmc</a:t>
            </a:r>
            <a:r>
              <a:rPr lang="en-US" smtClean="0">
                <a:sym typeface="Wingdings" pitchFamily="2" charset="2"/>
              </a:rPr>
              <a:t>, and hit ENTER. Click File  Add/Remove Snap-ins Select Computer Management. It is important that the students understand that more than one snap-in can be added. Save this MMC to your desktop.</a:t>
            </a:r>
          </a:p>
          <a:p>
            <a:pPr marL="171450" indent="-171450">
              <a:buFontTx/>
              <a:buChar char="•"/>
            </a:pPr>
            <a:endParaRPr lang="en-US" smtClean="0"/>
          </a:p>
          <a:p>
            <a:pPr marL="171450" indent="-171450">
              <a:buFontTx/>
              <a:buChar char="•"/>
            </a:pPr>
            <a:endParaRPr lang="en-US" smtClean="0"/>
          </a:p>
        </p:txBody>
      </p:sp>
      <p:sp>
        <p:nvSpPr>
          <p:cNvPr id="45059" name="Slide Number Placeholder 3"/>
          <p:cNvSpPr>
            <a:spLocks noGrp="1"/>
          </p:cNvSpPr>
          <p:nvPr>
            <p:ph type="sldNum" sz="quarter" idx="5"/>
          </p:nvPr>
        </p:nvSpPr>
        <p:spPr>
          <a:noFill/>
        </p:spPr>
        <p:txBody>
          <a:bodyPr/>
          <a:lstStyle/>
          <a:p>
            <a:fld id="{B1D9D323-5EED-420E-84B3-34EC27A8801F}"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Char char="•"/>
              <a:defRPr/>
            </a:pPr>
            <a:r>
              <a:rPr lang="en-US" dirty="0" smtClean="0"/>
              <a:t>What scripting language was designed especially for system administration?</a:t>
            </a:r>
          </a:p>
          <a:p>
            <a:pPr>
              <a:defRPr/>
            </a:pPr>
            <a:r>
              <a:rPr lang="en-US" b="1" dirty="0" smtClean="0"/>
              <a:t>Windows PowerShell</a:t>
            </a:r>
          </a:p>
          <a:p>
            <a:pPr marL="171450" indent="-171450">
              <a:buFont typeface="Arial" pitchFamily="34" charset="0"/>
              <a:buChar char="•"/>
              <a:defRPr/>
            </a:pPr>
            <a:r>
              <a:rPr lang="en-US" dirty="0" smtClean="0"/>
              <a:t>What is the advantage of having Windows Mobility Center available on a mobile laptop?</a:t>
            </a:r>
          </a:p>
          <a:p>
            <a:pPr>
              <a:defRPr/>
            </a:pPr>
            <a:r>
              <a:rPr lang="en-US" b="1" dirty="0" smtClean="0"/>
              <a:t>It makes mobile settings easier to </a:t>
            </a:r>
            <a:r>
              <a:rPr lang="en-US" b="1" smtClean="0"/>
              <a:t>use because they </a:t>
            </a:r>
            <a:r>
              <a:rPr lang="en-US" b="1" dirty="0" smtClean="0"/>
              <a:t>are in </a:t>
            </a:r>
            <a:r>
              <a:rPr lang="en-US" b="1" smtClean="0"/>
              <a:t>one location, </a:t>
            </a:r>
            <a:r>
              <a:rPr lang="en-US" b="1" dirty="0" smtClean="0"/>
              <a:t>in </a:t>
            </a:r>
            <a:r>
              <a:rPr lang="en-US" b="1" smtClean="0"/>
              <a:t>one interface.</a:t>
            </a:r>
            <a:endParaRPr lang="en-US" b="1" dirty="0" smtClean="0"/>
          </a:p>
          <a:p>
            <a:pPr marL="171450" indent="-171450">
              <a:buFont typeface="Arial" pitchFamily="34" charset="0"/>
              <a:buChar char="•"/>
              <a:defRPr/>
            </a:pPr>
            <a:r>
              <a:rPr lang="en-US" dirty="0" smtClean="0"/>
              <a:t>What application allows a user to connect to a remote computer in a different location?</a:t>
            </a:r>
            <a:endParaRPr lang="en-US" dirty="0" smtClean="0">
              <a:solidFill>
                <a:srgbClr val="0000FF"/>
              </a:solidFill>
            </a:endParaRPr>
          </a:p>
          <a:p>
            <a:pPr>
              <a:buFont typeface="Arial" pitchFamily="34" charset="0"/>
              <a:buNone/>
              <a:defRPr/>
            </a:pPr>
            <a:r>
              <a:rPr lang="en-US" b="1" dirty="0" smtClean="0"/>
              <a:t>Remote Desktop Connection</a:t>
            </a:r>
          </a:p>
          <a:p>
            <a:pPr marL="171450" indent="-171450">
              <a:buFont typeface="Arial" pitchFamily="34" charset="0"/>
              <a:buChar char="•"/>
              <a:defRPr/>
            </a:pPr>
            <a:endParaRPr lang="en-US" dirty="0"/>
          </a:p>
        </p:txBody>
      </p:sp>
      <p:sp>
        <p:nvSpPr>
          <p:cNvPr id="47107" name="Slide Number Placeholder 3"/>
          <p:cNvSpPr>
            <a:spLocks noGrp="1"/>
          </p:cNvSpPr>
          <p:nvPr>
            <p:ph type="sldNum" sz="quarter" idx="5"/>
          </p:nvPr>
        </p:nvSpPr>
        <p:spPr>
          <a:noFill/>
        </p:spPr>
        <p:txBody>
          <a:bodyPr/>
          <a:lstStyle/>
          <a:p>
            <a:fld id="{ADD65796-5DEF-4D4C-826A-48072CA17A65}" type="slidenum">
              <a:rPr lang="en-US" smtClean="0"/>
              <a:pPr/>
              <a:t>16</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ln/>
        </p:spPr>
      </p:sp>
      <p:sp>
        <p:nvSpPr>
          <p:cNvPr id="18434" name="Notes Placeholder 2"/>
          <p:cNvSpPr>
            <a:spLocks noGrp="1"/>
          </p:cNvSpPr>
          <p:nvPr>
            <p:ph type="body" idx="1"/>
          </p:nvPr>
        </p:nvSpPr>
        <p:spPr>
          <a:noFill/>
          <a:ln/>
        </p:spPr>
        <p:txBody>
          <a:bodyPr/>
          <a:lstStyle/>
          <a:p>
            <a:r>
              <a:rPr lang="en-US" smtClean="0"/>
              <a:t>Lesson Overview</a:t>
            </a:r>
          </a:p>
        </p:txBody>
      </p:sp>
      <p:sp>
        <p:nvSpPr>
          <p:cNvPr id="18435" name="Slide Number Placeholder 3"/>
          <p:cNvSpPr>
            <a:spLocks noGrp="1"/>
          </p:cNvSpPr>
          <p:nvPr>
            <p:ph type="sldNum" sz="quarter" idx="5"/>
          </p:nvPr>
        </p:nvSpPr>
        <p:spPr>
          <a:noFill/>
        </p:spPr>
        <p:txBody>
          <a:bodyPr/>
          <a:lstStyle/>
          <a:p>
            <a:fld id="{CCB6A664-E5E5-460B-A6C1-968278C73E53}"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ln/>
        </p:spPr>
        <p:txBody>
          <a:bodyPr/>
          <a:lstStyle/>
          <a:p>
            <a:pPr marL="228600" indent="-228600">
              <a:buFontTx/>
              <a:buAutoNum type="arabicPeriod"/>
            </a:pPr>
            <a:r>
              <a:rPr lang="en-US" smtClean="0"/>
              <a:t>Remote Desktop</a:t>
            </a:r>
          </a:p>
          <a:p>
            <a:pPr marL="228600" indent="-228600">
              <a:buFontTx/>
              <a:buAutoNum type="arabicPeriod"/>
            </a:pPr>
            <a:r>
              <a:rPr lang="en-US" smtClean="0"/>
              <a:t>Brightness, volume, battery status, wireless network, screen rotation, external display, Sync Center, or presentation settings</a:t>
            </a:r>
          </a:p>
          <a:p>
            <a:pPr marL="228600" indent="-228600">
              <a:buFontTx/>
              <a:buAutoNum type="arabicPeriod"/>
            </a:pPr>
            <a:r>
              <a:rPr lang="en-US" smtClean="0"/>
              <a:t>Remote Desktop creates a separate remote session on the remote computer. Remote Assistance allows two users to share a session.</a:t>
            </a:r>
          </a:p>
          <a:p>
            <a:pPr marL="228600" indent="-228600"/>
            <a:endParaRPr lang="en-US" smtClean="0"/>
          </a:p>
          <a:p>
            <a:pPr marL="228600" indent="-228600">
              <a:buFontTx/>
              <a:buAutoNum type="arabicPeriod"/>
            </a:pPr>
            <a:endParaRPr lang="en-US" smtClean="0"/>
          </a:p>
        </p:txBody>
      </p:sp>
      <p:sp>
        <p:nvSpPr>
          <p:cNvPr id="20483" name="Slide Number Placeholder 3"/>
          <p:cNvSpPr>
            <a:spLocks noGrp="1"/>
          </p:cNvSpPr>
          <p:nvPr>
            <p:ph type="sldNum" sz="quarter" idx="5"/>
          </p:nvPr>
        </p:nvSpPr>
        <p:spPr>
          <a:noFill/>
        </p:spPr>
        <p:txBody>
          <a:bodyPr/>
          <a:lstStyle/>
          <a:p>
            <a:fld id="{473694A1-E793-4D94-AB84-8A611805312B}"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noFill/>
          <a:ln/>
        </p:spPr>
        <p:txBody>
          <a:bodyPr/>
          <a:lstStyle/>
          <a:p>
            <a:r>
              <a:rPr lang="en-US" smtClean="0"/>
              <a:t>If a demonstration machine or virtual machine is available, the instructor can demonstrate opening Sync Center by clicking the Start Button </a:t>
            </a:r>
            <a:r>
              <a:rPr lang="en-US" smtClean="0">
                <a:sym typeface="Wingdings" pitchFamily="2" charset="2"/>
              </a:rPr>
              <a:t> Type Sync Center in the Search Programs and files box.</a:t>
            </a:r>
            <a:endParaRPr lang="en-US" smtClean="0"/>
          </a:p>
          <a:p>
            <a:endParaRPr lang="en-US" smtClean="0"/>
          </a:p>
          <a:p>
            <a:r>
              <a:rPr lang="en-US" smtClean="0"/>
              <a:t>Sync Center uses offline files. If a server is available, right-click a network file or folder and select Always Available Offline. This will synchronize the files when the computer shuts down and disconnects from the network.</a:t>
            </a:r>
          </a:p>
        </p:txBody>
      </p:sp>
      <p:sp>
        <p:nvSpPr>
          <p:cNvPr id="22531" name="Slide Number Placeholder 3"/>
          <p:cNvSpPr>
            <a:spLocks noGrp="1"/>
          </p:cNvSpPr>
          <p:nvPr>
            <p:ph type="sldNum" sz="quarter" idx="5"/>
          </p:nvPr>
        </p:nvSpPr>
        <p:spPr>
          <a:noFill/>
        </p:spPr>
        <p:txBody>
          <a:bodyPr/>
          <a:lstStyle/>
          <a:p>
            <a:fld id="{B325D1EC-4D54-4ACA-9411-44CF5096C5C6}"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ln/>
        </p:spPr>
        <p:txBody>
          <a:bodyPr/>
          <a:lstStyle/>
          <a:p>
            <a:r>
              <a:rPr lang="en-US" smtClean="0"/>
              <a:t>Note</a:t>
            </a:r>
            <a:r>
              <a:rPr lang="en-US" smtClean="0">
                <a:sym typeface="Wingdings" pitchFamily="2" charset="2"/>
              </a:rPr>
              <a:t>: Presentation settings are not available on Windows 7 Home Premium edition. They are available only in Windows 7 Ultimate, Professional, and Enterprise editions.</a:t>
            </a:r>
            <a:endParaRPr lang="en-US" smtClean="0"/>
          </a:p>
          <a:p>
            <a:endParaRPr lang="en-US" smtClean="0"/>
          </a:p>
        </p:txBody>
      </p:sp>
      <p:sp>
        <p:nvSpPr>
          <p:cNvPr id="24579" name="Slide Number Placeholder 3"/>
          <p:cNvSpPr>
            <a:spLocks noGrp="1"/>
          </p:cNvSpPr>
          <p:nvPr>
            <p:ph type="sldNum" sz="quarter" idx="5"/>
          </p:nvPr>
        </p:nvSpPr>
        <p:spPr>
          <a:noFill/>
        </p:spPr>
        <p:txBody>
          <a:bodyPr/>
          <a:lstStyle/>
          <a:p>
            <a:fld id="{758B386D-3377-48DB-973E-22699E91F541}"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a:ln/>
        </p:spPr>
      </p:sp>
      <p:sp>
        <p:nvSpPr>
          <p:cNvPr id="26626" name="Notes Placeholder 2"/>
          <p:cNvSpPr>
            <a:spLocks noGrp="1"/>
          </p:cNvSpPr>
          <p:nvPr>
            <p:ph type="body" idx="1"/>
          </p:nvPr>
        </p:nvSpPr>
        <p:spPr>
          <a:noFill/>
          <a:ln/>
        </p:spPr>
        <p:txBody>
          <a:bodyPr/>
          <a:lstStyle/>
          <a:p>
            <a:endParaRPr lang="en-GB" smtClean="0"/>
          </a:p>
        </p:txBody>
      </p:sp>
      <p:sp>
        <p:nvSpPr>
          <p:cNvPr id="26627" name="Slide Number Placeholder 3"/>
          <p:cNvSpPr>
            <a:spLocks noGrp="1"/>
          </p:cNvSpPr>
          <p:nvPr>
            <p:ph type="sldNum" sz="quarter" idx="5"/>
          </p:nvPr>
        </p:nvSpPr>
        <p:spPr>
          <a:noFill/>
        </p:spPr>
        <p:txBody>
          <a:bodyPr/>
          <a:lstStyle/>
          <a:p>
            <a:fld id="{A8F93B26-C513-47AF-9AD1-768D253E5B02}"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a:ln/>
        </p:spPr>
      </p:sp>
      <p:sp>
        <p:nvSpPr>
          <p:cNvPr id="28674" name="Notes Placeholder 2"/>
          <p:cNvSpPr>
            <a:spLocks noGrp="1"/>
          </p:cNvSpPr>
          <p:nvPr>
            <p:ph type="body" idx="1"/>
          </p:nvPr>
        </p:nvSpPr>
        <p:spPr>
          <a:noFill/>
          <a:ln/>
        </p:spPr>
        <p:txBody>
          <a:bodyPr/>
          <a:lstStyle/>
          <a:p>
            <a:endParaRPr lang="en-GB" smtClean="0"/>
          </a:p>
        </p:txBody>
      </p:sp>
      <p:sp>
        <p:nvSpPr>
          <p:cNvPr id="28675" name="Slide Number Placeholder 3"/>
          <p:cNvSpPr>
            <a:spLocks noGrp="1"/>
          </p:cNvSpPr>
          <p:nvPr>
            <p:ph type="sldNum" sz="quarter" idx="5"/>
          </p:nvPr>
        </p:nvSpPr>
        <p:spPr>
          <a:noFill/>
        </p:spPr>
        <p:txBody>
          <a:bodyPr/>
          <a:lstStyle/>
          <a:p>
            <a:fld id="{D09487C9-79EA-49B6-9556-9C04F6F85EBB}"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a:defRPr/>
            </a:pPr>
            <a:r>
              <a:rPr lang="en-US" dirty="0" smtClean="0"/>
              <a:t>The following information will help you decide which setting to choose:</a:t>
            </a:r>
          </a:p>
          <a:p>
            <a:pPr marL="171450" indent="-171450">
              <a:buFont typeface="Arial" pitchFamily="34" charset="0"/>
              <a:buChar char="•"/>
              <a:defRPr/>
            </a:pPr>
            <a:r>
              <a:rPr lang="en-US" dirty="0" smtClean="0"/>
              <a:t>Select Don’t Allow Connections To This Computer to prevent anyone from connecting to your computer using Remote Desktop or RemoteApp.</a:t>
            </a:r>
          </a:p>
          <a:p>
            <a:pPr marL="171450" indent="-171450">
              <a:buFont typeface="Arial" pitchFamily="34" charset="0"/>
              <a:buChar char="•"/>
              <a:defRPr/>
            </a:pPr>
            <a:r>
              <a:rPr lang="en-US" dirty="0" smtClean="0"/>
              <a:t>Select Allow Connections From Computers Running Any Version Of Remote Desktop to allow people using any version of Remote Desktop or RemoteApp to connect to your computer. This is a good choice if you don’t know the version of Remote Desktop Connection that other people are using, but it is less secure than the third option.</a:t>
            </a:r>
          </a:p>
          <a:p>
            <a:pPr marL="171450" indent="-171450">
              <a:buFont typeface="Arial" pitchFamily="34" charset="0"/>
              <a:buChar char="•"/>
              <a:defRPr/>
            </a:pPr>
            <a:r>
              <a:rPr lang="en-US" dirty="0" smtClean="0"/>
              <a:t>Select Allow Connections Only From Computers Running Remote Desktop With Network Level Authentication to allow people with computers running versions of Remote Desktop or RemoteApp with Network Level Authentication to connect to your computer. This is the most secure choice if you know that the people who will connect to your computer are running Windows 7 on their computers. (In Windows 7, Remote Desktop uses Network Level Authentication.) </a:t>
            </a:r>
          </a:p>
          <a:p>
            <a:pPr marL="171450" lvl="1" indent="-171450">
              <a:buFont typeface="Arial" pitchFamily="34" charset="0"/>
              <a:buChar char="•"/>
              <a:defRPr/>
            </a:pPr>
            <a:r>
              <a:rPr lang="en-US" dirty="0" smtClean="0"/>
              <a:t>If available, use a demonstration or virtual machine to enable Remote Desktop. R</a:t>
            </a:r>
            <a:r>
              <a:rPr lang="en-US" sz="1800" dirty="0" smtClean="0"/>
              <a:t>ight-click the Computer icon on the Start menu and select Properties, and then click Remote Settings in the left panel. Select Allow Connections Only From Computers Running Remote Desktop With Network Level Authentication.</a:t>
            </a:r>
          </a:p>
          <a:p>
            <a:pPr marL="171450" lvl="1" indent="-171450">
              <a:buFont typeface="Arial" pitchFamily="34" charset="0"/>
              <a:buChar char="•"/>
              <a:defRPr/>
            </a:pPr>
            <a:r>
              <a:rPr lang="en-US" sz="1800" dirty="0" smtClean="0"/>
              <a:t>It is also important to inform the students that this service communicates on port 3389 by default for security purposes. A port number is like an extension for a phone number, where the phone number is the IP address and the port number is the extension. If the service isn’t running or the port isn’t there, the connection cannot take place.</a:t>
            </a:r>
          </a:p>
          <a:p>
            <a:pPr marL="171450" indent="-171450">
              <a:buFont typeface="Arial" pitchFamily="34" charset="0"/>
              <a:buChar char="•"/>
              <a:defRPr/>
            </a:pPr>
            <a:endParaRPr lang="en-US" dirty="0" smtClean="0"/>
          </a:p>
          <a:p>
            <a:pPr marL="171450" indent="-171450">
              <a:buFont typeface="Arial" pitchFamily="34" charset="0"/>
              <a:buChar char="•"/>
              <a:defRPr/>
            </a:pPr>
            <a:endParaRPr lang="en-US" dirty="0" smtClean="0"/>
          </a:p>
          <a:p>
            <a:pPr>
              <a:defRPr/>
            </a:pPr>
            <a:endParaRPr lang="en-US" dirty="0" smtClean="0"/>
          </a:p>
        </p:txBody>
      </p:sp>
      <p:sp>
        <p:nvSpPr>
          <p:cNvPr id="30723" name="Slide Number Placeholder 3"/>
          <p:cNvSpPr>
            <a:spLocks noGrp="1"/>
          </p:cNvSpPr>
          <p:nvPr>
            <p:ph type="sldNum" sz="quarter" idx="5"/>
          </p:nvPr>
        </p:nvSpPr>
        <p:spPr>
          <a:noFill/>
        </p:spPr>
        <p:txBody>
          <a:bodyPr/>
          <a:lstStyle/>
          <a:p>
            <a:fld id="{62D3F471-F280-4841-A48A-D189FF141F53}"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a:ln/>
        </p:spPr>
      </p:sp>
      <p:sp>
        <p:nvSpPr>
          <p:cNvPr id="32770" name="Notes Placeholder 2"/>
          <p:cNvSpPr>
            <a:spLocks noGrp="1"/>
          </p:cNvSpPr>
          <p:nvPr>
            <p:ph type="body" idx="1"/>
          </p:nvPr>
        </p:nvSpPr>
        <p:spPr>
          <a:noFill/>
          <a:ln/>
        </p:spPr>
        <p:txBody>
          <a:bodyPr/>
          <a:lstStyle/>
          <a:p>
            <a:r>
              <a:rPr lang="en-US" sz="1000" smtClean="0"/>
              <a:t>If available, use a demonstration or virtual machine to run Remote Desktop Connection. Click Start, select</a:t>
            </a:r>
            <a:r>
              <a:rPr lang="en-US" sz="1000" smtClean="0">
                <a:sym typeface="Wingdings" pitchFamily="2" charset="2"/>
              </a:rPr>
              <a:t> Search Programs And Files, type </a:t>
            </a:r>
            <a:r>
              <a:rPr lang="en-US" sz="1000" b="1" smtClean="0">
                <a:sym typeface="Wingdings" pitchFamily="2" charset="2"/>
              </a:rPr>
              <a:t>Remote Desktop Connection</a:t>
            </a:r>
            <a:r>
              <a:rPr lang="en-US" sz="1000" smtClean="0">
                <a:sym typeface="Wingdings" pitchFamily="2" charset="2"/>
              </a:rPr>
              <a:t> (or </a:t>
            </a:r>
            <a:r>
              <a:rPr lang="en-US" sz="1000" b="1" smtClean="0">
                <a:sym typeface="Wingdings" pitchFamily="2" charset="2"/>
              </a:rPr>
              <a:t>rem</a:t>
            </a:r>
            <a:r>
              <a:rPr lang="en-US" sz="1000" smtClean="0">
                <a:sym typeface="Wingdings" pitchFamily="2" charset="2"/>
              </a:rPr>
              <a:t>) and hit ENTER.</a:t>
            </a:r>
            <a:endParaRPr lang="en-US" smtClean="0"/>
          </a:p>
        </p:txBody>
      </p:sp>
      <p:sp>
        <p:nvSpPr>
          <p:cNvPr id="32771" name="Slide Number Placeholder 3"/>
          <p:cNvSpPr>
            <a:spLocks noGrp="1"/>
          </p:cNvSpPr>
          <p:nvPr>
            <p:ph type="sldNum" sz="quarter" idx="5"/>
          </p:nvPr>
        </p:nvSpPr>
        <p:spPr>
          <a:noFill/>
        </p:spPr>
        <p:txBody>
          <a:bodyPr/>
          <a:lstStyle/>
          <a:p>
            <a:fld id="{BADF17C9-F700-4D97-A0B6-25DC5A746D07}"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cs typeface="+mn-cs"/>
            </a:endParaRPr>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1.4-1.5</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361" name="Picture 2" descr="Untitled-panel.psd"/>
          <p:cNvPicPr>
            <a:picLocks noChangeAspect="1"/>
          </p:cNvPicPr>
          <p:nvPr/>
        </p:nvPicPr>
        <p:blipFill>
          <a:blip r:embed="rId3"/>
          <a:srcRect/>
          <a:stretch>
            <a:fillRect/>
          </a:stretch>
        </p:blipFill>
        <p:spPr bwMode="auto">
          <a:xfrm>
            <a:off x="-1270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7686675"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Understand Mobility, Remote Management, and Assistance</a:t>
            </a:r>
          </a:p>
        </p:txBody>
      </p:sp>
      <p:sp>
        <p:nvSpPr>
          <p:cNvPr id="15363"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GB"/>
          </a:p>
        </p:txBody>
      </p:sp>
      <p:sp>
        <p:nvSpPr>
          <p:cNvPr id="15364"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1.4-1.5</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7934325" cy="4808537"/>
          </a:xfrm>
        </p:spPr>
        <p:txBody>
          <a:bodyPr/>
          <a:lstStyle/>
          <a:p>
            <a:pPr marL="457200" indent="-457200">
              <a:buFont typeface="Wingdings" charset="2"/>
              <a:buNone/>
              <a:defRPr/>
            </a:pPr>
            <a:r>
              <a:rPr lang="en-US" sz="2800" dirty="0" smtClean="0"/>
              <a:t>Using Remote Desktop (continued)</a:t>
            </a:r>
            <a:endParaRPr lang="en-US" sz="2800" dirty="0"/>
          </a:p>
          <a:p>
            <a:pPr marL="274320" indent="0">
              <a:buFont typeface="Wingdings" charset="2"/>
              <a:buNone/>
              <a:defRPr/>
            </a:pPr>
            <a:r>
              <a:rPr lang="en-US" sz="2000" b="0" dirty="0" smtClean="0"/>
              <a:t>The Remote Desktop Connection can be configured to enhance your remote desktop experience</a:t>
            </a:r>
            <a:r>
              <a:rPr lang="en-US" sz="2000" b="0" dirty="0"/>
              <a:t>.</a:t>
            </a:r>
            <a:endParaRPr lang="en-US" sz="2000" b="0" dirty="0" smtClean="0"/>
          </a:p>
          <a:p>
            <a:pPr>
              <a:defRPr/>
            </a:pPr>
            <a:endParaRPr lang="en-US" sz="1800" b="0" dirty="0" smtClean="0"/>
          </a:p>
          <a:p>
            <a:pPr marL="457200" lvl="1" indent="0">
              <a:buFont typeface="Wingdings" pitchFamily="2" charset="2"/>
              <a:buNone/>
              <a:defRPr/>
            </a:pPr>
            <a:endParaRPr lang="en-US" sz="1800" dirty="0" smtClean="0"/>
          </a:p>
        </p:txBody>
      </p:sp>
      <p:pic>
        <p:nvPicPr>
          <p:cNvPr id="33794" name="Picture 3"/>
          <p:cNvPicPr>
            <a:picLocks noChangeAspect="1"/>
          </p:cNvPicPr>
          <p:nvPr/>
        </p:nvPicPr>
        <p:blipFill>
          <a:blip r:embed="rId3"/>
          <a:srcRect/>
          <a:stretch>
            <a:fillRect/>
          </a:stretch>
        </p:blipFill>
        <p:spPr bwMode="auto">
          <a:xfrm>
            <a:off x="2889250" y="2819400"/>
            <a:ext cx="3189288" cy="364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3"/>
          <p:cNvSpPr>
            <a:spLocks noGrp="1" noChangeArrowheads="1"/>
          </p:cNvSpPr>
          <p:nvPr>
            <p:ph type="body" idx="1"/>
          </p:nvPr>
        </p:nvSpPr>
        <p:spPr bwMode="auto">
          <a:xfrm>
            <a:off x="546100" y="1535113"/>
            <a:ext cx="796607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Using Windows PowerShell for Management Tasks</a:t>
            </a:r>
          </a:p>
          <a:p>
            <a:pPr marL="457200" indent="-457200">
              <a:buFont typeface="Wingdings" pitchFamily="2" charset="2"/>
              <a:buChar char="§"/>
            </a:pPr>
            <a:r>
              <a:rPr lang="en-US" sz="2000" b="0" smtClean="0"/>
              <a:t>Windows PowerShell is  a task-based command-line shell and scripting language designed especially for systems administration.</a:t>
            </a:r>
          </a:p>
          <a:p>
            <a:pPr marL="457200" indent="-457200">
              <a:buFont typeface="Wingdings" pitchFamily="2" charset="2"/>
              <a:buChar char="§"/>
            </a:pPr>
            <a:r>
              <a:rPr lang="en-US" sz="2000" b="0" smtClean="0"/>
              <a:t>It includes the following features:</a:t>
            </a:r>
          </a:p>
          <a:p>
            <a:pPr lvl="1">
              <a:buClr>
                <a:schemeClr val="tx1"/>
              </a:buClr>
              <a:buSzPct val="70000"/>
              <a:buFontTx/>
              <a:buChar char="o"/>
            </a:pPr>
            <a:r>
              <a:rPr lang="en-US" sz="1800" smtClean="0"/>
              <a:t>Cmdlets for performing common systems administration tasks, such as managing the registry, services, processes, and event logs and using Windows Management Instrumentation (WMI).</a:t>
            </a:r>
          </a:p>
          <a:p>
            <a:pPr lvl="1">
              <a:buClr>
                <a:schemeClr val="tx1"/>
              </a:buClr>
              <a:buSzPct val="70000"/>
              <a:buFontTx/>
              <a:buChar char="o"/>
            </a:pPr>
            <a:r>
              <a:rPr lang="en-US" sz="1800" smtClean="0"/>
              <a:t>A task-based scripting language and support for existing scripts and command-line tools.</a:t>
            </a:r>
          </a:p>
          <a:p>
            <a:pPr lvl="1">
              <a:buClr>
                <a:schemeClr val="tx1"/>
              </a:buClr>
              <a:buSzPct val="70000"/>
              <a:buFontTx/>
              <a:buChar char="o"/>
            </a:pPr>
            <a:r>
              <a:rPr lang="en-US" sz="1800" smtClean="0"/>
              <a:t>Simplified, command-based navigation of the operating system, which lets users navigate the registry and other data stores by using the same techniques that they use to navigate the file system.</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3"/>
          <p:cNvSpPr>
            <a:spLocks noGrp="1" noChangeArrowheads="1"/>
          </p:cNvSpPr>
          <p:nvPr>
            <p:ph type="body" idx="1"/>
          </p:nvPr>
        </p:nvSpPr>
        <p:spPr bwMode="auto">
          <a:xfrm>
            <a:off x="546100" y="1535113"/>
            <a:ext cx="79883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Using Windows PowerShell </a:t>
            </a:r>
          </a:p>
          <a:p>
            <a:pPr marL="457200" indent="-457200">
              <a:buFont typeface="Wingdings" pitchFamily="2" charset="2"/>
              <a:buChar char="§"/>
            </a:pPr>
            <a:r>
              <a:rPr lang="en-US" sz="1800" b="0" smtClean="0"/>
              <a:t>Windows PowerShell can be accessed by clicking Start, </a:t>
            </a:r>
            <a:r>
              <a:rPr lang="en-US" sz="1800" b="0" smtClean="0">
                <a:sym typeface="Wingdings" pitchFamily="2" charset="2"/>
              </a:rPr>
              <a:t>All Programs, Accessories, Windows PowerShell, and Windows PowerShell.</a:t>
            </a:r>
          </a:p>
          <a:p>
            <a:pPr marL="457200" indent="-457200">
              <a:buFont typeface="Wingdings" pitchFamily="2" charset="2"/>
              <a:buChar char="§"/>
            </a:pPr>
            <a:r>
              <a:rPr lang="en-US" sz="1800" b="0" smtClean="0">
                <a:sym typeface="Wingdings" pitchFamily="2" charset="2"/>
              </a:rPr>
              <a:t>You can issue cmdlets in PowerShell or develop your own scripts to be run on a particular machine or remote machines.</a:t>
            </a:r>
          </a:p>
          <a:p>
            <a:pPr marL="457200" indent="-457200">
              <a:buFont typeface="Wingdings" pitchFamily="2" charset="2"/>
              <a:buChar char="§"/>
            </a:pPr>
            <a:r>
              <a:rPr lang="en-US" sz="1800" b="0" smtClean="0">
                <a:sym typeface="Wingdings" pitchFamily="2" charset="2"/>
              </a:rPr>
              <a:t>The Windows PowerShell interface is similar to a command window with file system navigation. Note the current path below. </a:t>
            </a:r>
            <a:r>
              <a:rPr lang="en-US" sz="1800" smtClean="0">
                <a:sym typeface="Wingdings" pitchFamily="2" charset="2"/>
              </a:rPr>
              <a:t>C:\users\w7</a:t>
            </a:r>
          </a:p>
        </p:txBody>
      </p:sp>
      <p:pic>
        <p:nvPicPr>
          <p:cNvPr id="37890" name="Picture 1"/>
          <p:cNvPicPr>
            <a:picLocks noChangeAspect="1"/>
          </p:cNvPicPr>
          <p:nvPr/>
        </p:nvPicPr>
        <p:blipFill>
          <a:blip r:embed="rId3"/>
          <a:srcRect/>
          <a:stretch>
            <a:fillRect/>
          </a:stretch>
        </p:blipFill>
        <p:spPr bwMode="auto">
          <a:xfrm>
            <a:off x="1316038" y="3878263"/>
            <a:ext cx="6416675" cy="2586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3"/>
          <p:cNvSpPr>
            <a:spLocks noGrp="1" noChangeArrowheads="1"/>
          </p:cNvSpPr>
          <p:nvPr>
            <p:ph type="body" idx="1"/>
          </p:nvPr>
        </p:nvSpPr>
        <p:spPr bwMode="auto">
          <a:xfrm>
            <a:off x="546100" y="1535113"/>
            <a:ext cx="8035925" cy="4808537"/>
          </a:xfrm>
          <a:noFill/>
          <a:ln>
            <a:miter lim="800000"/>
            <a:headEnd/>
            <a:tailEnd/>
          </a:ln>
        </p:spPr>
        <p:txBody>
          <a:bodyPr vert="horz" wrap="square" lIns="91440" tIns="45720" rIns="91440" bIns="45720" numCol="1" anchor="t" anchorCtr="0" compatLnSpc="1">
            <a:prstTxWarp prst="textNoShape">
              <a:avLst/>
            </a:prstTxWarp>
          </a:bodyPr>
          <a:lstStyle/>
          <a:p>
            <a:pPr marL="403225" indent="-403225">
              <a:buFont typeface="Wingdings" pitchFamily="2" charset="2"/>
              <a:buNone/>
            </a:pPr>
            <a:r>
              <a:rPr lang="en-US" sz="2800" smtClean="0"/>
              <a:t>Using Windows PowerShell</a:t>
            </a:r>
          </a:p>
          <a:p>
            <a:pPr marL="403225" indent="-403225">
              <a:buFont typeface="Wingdings" pitchFamily="2" charset="2"/>
              <a:buNone/>
            </a:pPr>
            <a:r>
              <a:rPr lang="en-US" sz="2000" b="0" smtClean="0"/>
              <a:t>Example:</a:t>
            </a:r>
            <a:endParaRPr lang="en-US" sz="2000" b="0" smtClean="0">
              <a:sym typeface="Wingdings" pitchFamily="2" charset="2"/>
            </a:endParaRPr>
          </a:p>
          <a:p>
            <a:pPr marL="747713" lvl="1" indent="-230188">
              <a:buFont typeface="Wingdings" pitchFamily="2" charset="2"/>
              <a:buNone/>
            </a:pPr>
            <a:r>
              <a:rPr lang="en-US" sz="1800" smtClean="0"/>
              <a:t>Get-Service | Select Name,Status | ConvertTo-HTML | Out-File Services.html</a:t>
            </a:r>
          </a:p>
          <a:p>
            <a:pPr marL="868363" lvl="2"/>
            <a:r>
              <a:rPr lang="en-US" sz="1600" b="1" smtClean="0"/>
              <a:t>Get-services   </a:t>
            </a:r>
            <a:r>
              <a:rPr lang="en-US" sz="1600" smtClean="0">
                <a:sym typeface="Wingdings" pitchFamily="2" charset="2"/>
              </a:rPr>
              <a:t>command to retrieve the services on the local system.</a:t>
            </a:r>
          </a:p>
          <a:p>
            <a:pPr marL="868363" lvl="2"/>
            <a:r>
              <a:rPr lang="en-US" sz="1600" b="1" smtClean="0">
                <a:sym typeface="Wingdings" pitchFamily="2" charset="2"/>
              </a:rPr>
              <a:t>Select Name,Status   </a:t>
            </a:r>
            <a:r>
              <a:rPr lang="en-US" sz="1600" smtClean="0">
                <a:sym typeface="Wingdings" pitchFamily="2" charset="2"/>
              </a:rPr>
              <a:t>filters the information and returns just the name of the service and its status.</a:t>
            </a:r>
          </a:p>
          <a:p>
            <a:pPr marL="868363" lvl="2"/>
            <a:r>
              <a:rPr lang="en-US" sz="1600" b="1" smtClean="0">
                <a:sym typeface="Wingdings" pitchFamily="2" charset="2"/>
              </a:rPr>
              <a:t>ConvertTo-HTML   </a:t>
            </a:r>
            <a:r>
              <a:rPr lang="en-US" sz="1600" smtClean="0">
                <a:sym typeface="Wingdings" pitchFamily="2" charset="2"/>
              </a:rPr>
              <a:t>converts the output to an HTML-formatted table.</a:t>
            </a:r>
          </a:p>
          <a:p>
            <a:pPr marL="868363" lvl="2"/>
            <a:r>
              <a:rPr lang="en-US" sz="1600" b="1" smtClean="0">
                <a:sym typeface="Wingdings" pitchFamily="2" charset="2"/>
              </a:rPr>
              <a:t>Out-File Services.htm   </a:t>
            </a:r>
            <a:r>
              <a:rPr lang="en-US" sz="1600" smtClean="0">
                <a:sym typeface="Wingdings" pitchFamily="2" charset="2"/>
              </a:rPr>
              <a:t>creates an output file called Services.htm in the current directory</a:t>
            </a:r>
            <a:r>
              <a:rPr lang="en-US" sz="1400" smtClean="0">
                <a:sym typeface="Wingdings" pitchFamily="2" charset="2"/>
              </a:rPr>
              <a:t>.</a:t>
            </a:r>
          </a:p>
          <a:p>
            <a:pPr marL="403225" indent="-403225">
              <a:buFont typeface="Wingdings" pitchFamily="2" charset="2"/>
              <a:buNone/>
            </a:pPr>
            <a:endParaRPr lang="en-US" sz="1800" b="0" smtClean="0">
              <a:sym typeface="Wingdings" pitchFamily="2" charset="2"/>
            </a:endParaRPr>
          </a:p>
          <a:p>
            <a:pPr marL="403225" indent="-403225">
              <a:buFont typeface="Wingdings" pitchFamily="2" charset="2"/>
              <a:buNone/>
            </a:pPr>
            <a:r>
              <a:rPr lang="en-US" sz="2000" b="0" smtClean="0">
                <a:sym typeface="Wingdings" pitchFamily="2" charset="2"/>
              </a:rPr>
              <a:t>The “|” (Pipe) operand is a very important part of the command. It takes the output of one command and “pipes” it to the next command.</a:t>
            </a:r>
          </a:p>
          <a:p>
            <a:pPr marL="747713" lvl="1" indent="-230188">
              <a:buClr>
                <a:schemeClr val="tx1"/>
              </a:buClr>
              <a:buSzPct val="70000"/>
              <a:buFontTx/>
              <a:buChar char="o"/>
            </a:pPr>
            <a:r>
              <a:rPr lang="en-US" sz="1800" smtClean="0">
                <a:sym typeface="Wingdings" pitchFamily="2" charset="2"/>
              </a:rPr>
              <a:t>The output from </a:t>
            </a:r>
            <a:r>
              <a:rPr lang="en-US" sz="1800" b="1" smtClean="0">
                <a:sym typeface="Wingdings" pitchFamily="2" charset="2"/>
              </a:rPr>
              <a:t>Get-Service</a:t>
            </a:r>
            <a:r>
              <a:rPr lang="en-US" sz="1800" smtClean="0">
                <a:sym typeface="Wingdings" pitchFamily="2" charset="2"/>
              </a:rPr>
              <a:t> is sent to the cmdlet </a:t>
            </a:r>
            <a:r>
              <a:rPr lang="en-US" sz="1800" b="1" smtClean="0">
                <a:sym typeface="Wingdings" pitchFamily="2" charset="2"/>
              </a:rPr>
              <a:t>Select Name,Status</a:t>
            </a:r>
            <a:r>
              <a:rPr lang="en-US" sz="1800" smtClean="0">
                <a:sym typeface="Wingdings" pitchFamily="2" charset="2"/>
              </a:rPr>
              <a:t>. The output from the </a:t>
            </a:r>
            <a:r>
              <a:rPr lang="en-US" sz="1800" b="1" smtClean="0">
                <a:sym typeface="Wingdings" pitchFamily="2" charset="2"/>
              </a:rPr>
              <a:t>Select</a:t>
            </a:r>
            <a:r>
              <a:rPr lang="en-US" sz="1800" smtClean="0">
                <a:sym typeface="Wingdings" pitchFamily="2" charset="2"/>
              </a:rPr>
              <a:t> statement is sent to the cmdlet </a:t>
            </a:r>
            <a:r>
              <a:rPr lang="en-US" sz="1800" b="1" smtClean="0">
                <a:sym typeface="Wingdings" pitchFamily="2" charset="2"/>
              </a:rPr>
              <a:t>ConvertTo-HTML,</a:t>
            </a:r>
            <a:r>
              <a:rPr lang="en-US" sz="1800" smtClean="0">
                <a:sym typeface="Wingdings" pitchFamily="2" charset="2"/>
              </a:rPr>
              <a:t> where the output is finally sent to the </a:t>
            </a:r>
            <a:r>
              <a:rPr lang="en-US" sz="1800" b="1" smtClean="0">
                <a:sym typeface="Wingdings" pitchFamily="2" charset="2"/>
              </a:rPr>
              <a:t>Out-File</a:t>
            </a:r>
            <a:r>
              <a:rPr lang="en-US" sz="1800" smtClean="0">
                <a:sym typeface="Wingdings" pitchFamily="2" charset="2"/>
              </a:rPr>
              <a:t> cmdlet.</a:t>
            </a:r>
            <a:endParaRPr lang="en-US" sz="1800" b="1" smtClean="0">
              <a:sym typeface="Wingdings" pitchFamily="2" charset="2"/>
            </a:endParaRPr>
          </a:p>
          <a:p>
            <a:pPr marL="868363" lvl="2"/>
            <a:endParaRPr lang="en-US" sz="14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35925" cy="4808537"/>
          </a:xfrm>
        </p:spPr>
        <p:txBody>
          <a:bodyPr/>
          <a:lstStyle/>
          <a:p>
            <a:pPr marL="457200" indent="-457200">
              <a:buFont typeface="Wingdings" charset="2"/>
              <a:buNone/>
              <a:defRPr/>
            </a:pPr>
            <a:r>
              <a:rPr lang="en-US" sz="2800" b="0" dirty="0" smtClean="0"/>
              <a:t>Using Windows </a:t>
            </a:r>
            <a:r>
              <a:rPr lang="en-US" sz="2800" b="0" dirty="0" err="1" smtClean="0"/>
              <a:t>PowerShell</a:t>
            </a:r>
            <a:r>
              <a:rPr lang="en-US" sz="2800" b="0" dirty="0" smtClean="0"/>
              <a:t> </a:t>
            </a:r>
          </a:p>
          <a:p>
            <a:pPr marL="274320" indent="0">
              <a:buFont typeface="Wingdings" charset="2"/>
              <a:buNone/>
              <a:defRPr/>
            </a:pPr>
            <a:r>
              <a:rPr lang="en-US" sz="2000" b="0" dirty="0" smtClean="0"/>
              <a:t>Example:</a:t>
            </a:r>
            <a:endParaRPr lang="en-US" sz="2000" b="0" dirty="0" smtClean="0">
              <a:sym typeface="Wingdings" pitchFamily="2" charset="2"/>
            </a:endParaRPr>
          </a:p>
          <a:p>
            <a:pPr marL="457200" lvl="1" indent="0">
              <a:buFont typeface="Wingdings" pitchFamily="2" charset="2"/>
              <a:buNone/>
              <a:defRPr/>
            </a:pPr>
            <a:r>
              <a:rPr lang="en-US" sz="2000" dirty="0" smtClean="0"/>
              <a:t>Browse to the directory issued (in this case, C:\Users\W7) and open Services.html.</a:t>
            </a:r>
          </a:p>
        </p:txBody>
      </p:sp>
      <p:pic>
        <p:nvPicPr>
          <p:cNvPr id="41986" name="Picture 1"/>
          <p:cNvPicPr>
            <a:picLocks noChangeAspect="1"/>
          </p:cNvPicPr>
          <p:nvPr/>
        </p:nvPicPr>
        <p:blipFill>
          <a:blip r:embed="rId3"/>
          <a:srcRect/>
          <a:stretch>
            <a:fillRect/>
          </a:stretch>
        </p:blipFill>
        <p:spPr bwMode="auto">
          <a:xfrm>
            <a:off x="2206625" y="3160713"/>
            <a:ext cx="4724400" cy="32750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Content Placeholder 1"/>
          <p:cNvSpPr>
            <a:spLocks noGrp="1"/>
          </p:cNvSpPr>
          <p:nvPr>
            <p:ph idx="1"/>
          </p:nvPr>
        </p:nvSpPr>
        <p:spPr bwMode="auto">
          <a:xfrm>
            <a:off x="558800" y="1476375"/>
            <a:ext cx="8051800" cy="46656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Creating Custom MMCs</a:t>
            </a:r>
          </a:p>
          <a:p>
            <a:pPr marL="457200" indent="-457200">
              <a:buFont typeface="Wingdings" pitchFamily="2" charset="2"/>
              <a:buChar char="§"/>
            </a:pPr>
            <a:r>
              <a:rPr lang="en-US" sz="2000" b="0" smtClean="0"/>
              <a:t>MMCs can be customized to create personal management consoles.</a:t>
            </a:r>
          </a:p>
          <a:p>
            <a:pPr marL="457200" indent="-457200">
              <a:buFont typeface="Wingdings" pitchFamily="2" charset="2"/>
              <a:buChar char="§"/>
            </a:pPr>
            <a:r>
              <a:rPr lang="en-US" sz="2000" b="0" smtClean="0"/>
              <a:t>Click Start</a:t>
            </a:r>
            <a:r>
              <a:rPr lang="en-US" sz="2000" b="0" smtClean="0">
                <a:sym typeface="Wingdings" pitchFamily="2" charset="2"/>
              </a:rPr>
              <a:t>, type </a:t>
            </a:r>
            <a:r>
              <a:rPr lang="en-US" sz="2000" smtClean="0">
                <a:sym typeface="Wingdings" pitchFamily="2" charset="2"/>
              </a:rPr>
              <a:t>mmc</a:t>
            </a:r>
            <a:r>
              <a:rPr lang="en-US" sz="2000" b="0" smtClean="0">
                <a:sym typeface="Wingdings" pitchFamily="2" charset="2"/>
              </a:rPr>
              <a:t>, and hit ENTER.</a:t>
            </a:r>
          </a:p>
          <a:p>
            <a:pPr marL="457200" indent="-457200">
              <a:buFont typeface="Wingdings" pitchFamily="2" charset="2"/>
              <a:buChar char="§"/>
            </a:pPr>
            <a:r>
              <a:rPr lang="en-US" sz="2000" b="0" smtClean="0">
                <a:sym typeface="Wingdings" pitchFamily="2" charset="2"/>
              </a:rPr>
              <a:t>Click File and select Add/Remove Snap-ins.</a:t>
            </a:r>
          </a:p>
          <a:p>
            <a:pPr marL="457200" indent="-457200">
              <a:buFont typeface="Wingdings" pitchFamily="2" charset="2"/>
              <a:buChar char="§"/>
            </a:pPr>
            <a:r>
              <a:rPr lang="en-US" sz="2000" b="0" smtClean="0">
                <a:sym typeface="Wingdings" pitchFamily="2" charset="2"/>
              </a:rPr>
              <a:t>Select Computer Management. You have the option to manage the local computer or a remote machine.</a:t>
            </a:r>
          </a:p>
          <a:p>
            <a:pPr lvl="1">
              <a:buClr>
                <a:schemeClr val="tx1"/>
              </a:buClr>
              <a:buSzPct val="70000"/>
              <a:buFontTx/>
              <a:buChar char="o"/>
            </a:pPr>
            <a:r>
              <a:rPr lang="en-US" sz="1800" smtClean="0">
                <a:sym typeface="Wingdings" pitchFamily="2" charset="2"/>
              </a:rPr>
              <a:t>More than one snap-in can be added to your console.</a:t>
            </a:r>
          </a:p>
          <a:p>
            <a:pPr marL="457200" indent="-457200">
              <a:buFont typeface="Wingdings" pitchFamily="2" charset="2"/>
              <a:buNone/>
            </a:pPr>
            <a:endParaRPr lang="en-US" sz="2000" b="0" smtClean="0"/>
          </a:p>
          <a:p>
            <a:pPr lvl="1"/>
            <a:endParaRPr lang="en-US" sz="2000" smtClean="0"/>
          </a:p>
          <a:p>
            <a:pPr marL="457200" indent="-457200">
              <a:buFont typeface="Wingdings" pitchFamily="2" charset="2"/>
              <a:buChar char="§"/>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mtClean="0"/>
          </a:p>
          <a:p>
            <a:pPr marL="457200" indent="-457200">
              <a:buFont typeface="Wingdings" pitchFamily="2" charset="2"/>
              <a:buChar char="§"/>
            </a:pPr>
            <a:r>
              <a:rPr lang="en-US" sz="2000" b="0" smtClean="0"/>
              <a:t>What scripting language was designed especially for system administration?</a:t>
            </a:r>
          </a:p>
          <a:p>
            <a:pPr marL="457200" indent="-457200">
              <a:buFont typeface="Wingdings" pitchFamily="2" charset="2"/>
              <a:buChar char="§"/>
            </a:pPr>
            <a:r>
              <a:rPr lang="en-US" sz="2000" b="0" smtClean="0"/>
              <a:t>What is the advantage of having Windows Mobility Center available on a mobile laptop?</a:t>
            </a:r>
          </a:p>
          <a:p>
            <a:pPr marL="457200" indent="-457200">
              <a:buFont typeface="Wingdings" pitchFamily="2" charset="2"/>
              <a:buChar char="§"/>
            </a:pPr>
            <a:r>
              <a:rPr lang="en-US" sz="2000" b="0" smtClean="0"/>
              <a:t>What application enables a user to connect to a computer in a remote location?</a:t>
            </a:r>
            <a:endParaRPr lang="en-US" sz="2000" b="0" smtClean="0">
              <a:solidFill>
                <a:srgbClr val="0000FF"/>
              </a:solidFill>
            </a:endParaRPr>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Managing mobility and remote machines</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Identify features of Sync Center</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Configure Windows Mobility Center</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Use Remote Desktop</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Use Windows PowerShell for management tasks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Create custom Microsoft Management Consoles (MMCs)</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3"/>
          <p:cNvSpPr>
            <a:spLocks noGrp="1" noChangeArrowheads="1"/>
          </p:cNvSpPr>
          <p:nvPr>
            <p:ph type="body" idx="1"/>
          </p:nvPr>
        </p:nvSpPr>
        <p:spPr bwMode="auto">
          <a:xfrm>
            <a:off x="622300" y="1497013"/>
            <a:ext cx="8326438"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b="0" smtClean="0"/>
          </a:p>
          <a:p>
            <a:pPr marL="457200" indent="-457200">
              <a:buFont typeface="Arial Narrow" pitchFamily="34" charset="0"/>
              <a:buAutoNum type="arabicPeriod"/>
            </a:pPr>
            <a:r>
              <a:rPr lang="en-US" sz="2000" b="0" smtClean="0"/>
              <a:t>What Windows application can be used to view the desktop of a remote Windows computer? </a:t>
            </a:r>
          </a:p>
          <a:p>
            <a:pPr marL="457200" indent="-457200">
              <a:buFont typeface="Arial Narrow" pitchFamily="34" charset="0"/>
              <a:buAutoNum type="arabicPeriod"/>
            </a:pPr>
            <a:r>
              <a:rPr lang="en-US" sz="2000" b="0" smtClean="0"/>
              <a:t>List three items you might see in Windows Mobility Center.</a:t>
            </a:r>
          </a:p>
          <a:p>
            <a:pPr marL="457200" indent="-457200">
              <a:buFont typeface="Arial Narrow" pitchFamily="34" charset="0"/>
              <a:buAutoNum type="arabicPeriod"/>
            </a:pPr>
            <a:r>
              <a:rPr lang="en-US" sz="2000" b="0" smtClean="0"/>
              <a:t>What is the difference between Remote Desktop and Remote Assistance? </a:t>
            </a:r>
            <a:endParaRPr lang="en-US" sz="22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10525" cy="4808537"/>
          </a:xfrm>
        </p:spPr>
        <p:txBody>
          <a:bodyPr/>
          <a:lstStyle/>
          <a:p>
            <a:pPr marL="457200" indent="-457200">
              <a:buFont typeface="Wingdings" charset="2"/>
              <a:buNone/>
              <a:defRPr/>
            </a:pPr>
            <a:r>
              <a:rPr lang="en-US" sz="2800" dirty="0"/>
              <a:t>F</a:t>
            </a:r>
            <a:r>
              <a:rPr lang="en-US" sz="2800" dirty="0" smtClean="0"/>
              <a:t>eatures </a:t>
            </a:r>
            <a:r>
              <a:rPr lang="en-US" sz="2800" dirty="0"/>
              <a:t>of </a:t>
            </a:r>
            <a:r>
              <a:rPr lang="en-US" sz="2800" dirty="0" smtClean="0"/>
              <a:t>Sync </a:t>
            </a:r>
            <a:r>
              <a:rPr lang="en-US" sz="2800" dirty="0"/>
              <a:t>Center</a:t>
            </a:r>
          </a:p>
          <a:p>
            <a:pPr>
              <a:defRPr/>
            </a:pPr>
            <a:r>
              <a:rPr lang="en-US" sz="2000" b="0" dirty="0"/>
              <a:t>Sync Center </a:t>
            </a:r>
            <a:r>
              <a:rPr lang="en-US" sz="2000" b="0" dirty="0" smtClean="0"/>
              <a:t>enables you </a:t>
            </a:r>
            <a:r>
              <a:rPr lang="en-US" sz="2000" b="0" dirty="0"/>
              <a:t>to check the results of </a:t>
            </a:r>
            <a:r>
              <a:rPr lang="en-US" sz="2000" b="0" dirty="0" smtClean="0"/>
              <a:t>recent </a:t>
            </a:r>
            <a:r>
              <a:rPr lang="en-US" sz="2000" b="0" dirty="0"/>
              <a:t>sync activity if </a:t>
            </a:r>
            <a:r>
              <a:rPr lang="en-US" sz="2000" b="0" dirty="0" smtClean="0"/>
              <a:t>you have </a:t>
            </a:r>
            <a:r>
              <a:rPr lang="en-US" sz="2000" b="0" dirty="0"/>
              <a:t>set up your computer to sync files with a network server. </a:t>
            </a:r>
            <a:endParaRPr lang="en-US" sz="2000" b="0" dirty="0" smtClean="0"/>
          </a:p>
          <a:p>
            <a:pPr>
              <a:defRPr/>
            </a:pPr>
            <a:r>
              <a:rPr lang="en-US" sz="2000" b="0" dirty="0" smtClean="0"/>
              <a:t>Synched files enable copies </a:t>
            </a:r>
            <a:r>
              <a:rPr lang="en-US" sz="2000" b="0" dirty="0"/>
              <a:t>of your network files </a:t>
            </a:r>
            <a:r>
              <a:rPr lang="en-US" sz="2000" b="0" dirty="0" smtClean="0"/>
              <a:t>to be accessed even </a:t>
            </a:r>
            <a:r>
              <a:rPr lang="en-US" sz="2000" b="0" dirty="0"/>
              <a:t>when your computer isn't connected to the network</a:t>
            </a:r>
            <a:r>
              <a:rPr lang="en-US" sz="1800" b="0" dirty="0" smtClean="0"/>
              <a:t>.</a:t>
            </a:r>
          </a:p>
          <a:p>
            <a:pPr marL="274320" indent="0">
              <a:buFont typeface="Wingdings" charset="2"/>
              <a:buNone/>
              <a:defRPr/>
            </a:pPr>
            <a:endParaRPr lang="en-US" sz="1800" b="0" dirty="0" smtClean="0"/>
          </a:p>
        </p:txBody>
      </p:sp>
      <p:pic>
        <p:nvPicPr>
          <p:cNvPr id="21506" name="Picture 3"/>
          <p:cNvPicPr>
            <a:picLocks noChangeAspect="1"/>
          </p:cNvPicPr>
          <p:nvPr/>
        </p:nvPicPr>
        <p:blipFill>
          <a:blip r:embed="rId3"/>
          <a:srcRect/>
          <a:stretch>
            <a:fillRect/>
          </a:stretch>
        </p:blipFill>
        <p:spPr bwMode="auto">
          <a:xfrm>
            <a:off x="2268538" y="3455988"/>
            <a:ext cx="4248150" cy="2919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p:cNvSpPr>
            <a:spLocks noGrp="1" noChangeArrowheads="1"/>
          </p:cNvSpPr>
          <p:nvPr>
            <p:ph type="body" idx="1"/>
          </p:nvPr>
        </p:nvSpPr>
        <p:spPr bwMode="auto">
          <a:xfrm>
            <a:off x="546100" y="1535113"/>
            <a:ext cx="801052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Configure Windows Mobility Center</a:t>
            </a:r>
          </a:p>
          <a:p>
            <a:pPr marL="457200" indent="-457200">
              <a:buFont typeface="Wingdings" pitchFamily="2" charset="2"/>
              <a:buChar char="§"/>
            </a:pPr>
            <a:r>
              <a:rPr lang="en-US" sz="2000" b="0" smtClean="0"/>
              <a:t>Windows Mobility Center displays the most commonly used settings, such as brightness, volume, battery status, and wireless network status. </a:t>
            </a:r>
          </a:p>
          <a:p>
            <a:pPr marL="457200" indent="-457200">
              <a:buFont typeface="Wingdings" pitchFamily="2" charset="2"/>
              <a:buChar char="§"/>
            </a:pPr>
            <a:r>
              <a:rPr lang="en-US" sz="2000" b="0" smtClean="0"/>
              <a:t>Different tiles are displayed depending on the system, and some tiles are added by the laptop manufacturer. The most common items include:</a:t>
            </a:r>
          </a:p>
          <a:p>
            <a:pPr lvl="1">
              <a:buClr>
                <a:schemeClr val="tx1"/>
              </a:buClr>
              <a:buSzPct val="70000"/>
              <a:buFontTx/>
              <a:buChar char="o"/>
            </a:pPr>
            <a:r>
              <a:rPr lang="en-US" sz="1800" smtClean="0"/>
              <a:t>Brightness</a:t>
            </a:r>
          </a:p>
          <a:p>
            <a:pPr lvl="1">
              <a:buClr>
                <a:schemeClr val="tx1"/>
              </a:buClr>
              <a:buSzPct val="70000"/>
              <a:buFontTx/>
              <a:buChar char="o"/>
            </a:pPr>
            <a:r>
              <a:rPr lang="en-US" sz="1800" smtClean="0"/>
              <a:t>Volume</a:t>
            </a:r>
          </a:p>
          <a:p>
            <a:pPr lvl="1">
              <a:buClr>
                <a:schemeClr val="tx1"/>
              </a:buClr>
              <a:buSzPct val="70000"/>
              <a:buFontTx/>
              <a:buChar char="o"/>
            </a:pPr>
            <a:r>
              <a:rPr lang="en-US" sz="1800" smtClean="0"/>
              <a:t>Battery status</a:t>
            </a:r>
          </a:p>
          <a:p>
            <a:pPr lvl="1">
              <a:buClr>
                <a:schemeClr val="tx1"/>
              </a:buClr>
              <a:buSzPct val="70000"/>
              <a:buFontTx/>
              <a:buChar char="o"/>
            </a:pPr>
            <a:r>
              <a:rPr lang="en-US" sz="1800" smtClean="0"/>
              <a:t>Wireless network</a:t>
            </a:r>
          </a:p>
          <a:p>
            <a:pPr lvl="1">
              <a:buClr>
                <a:schemeClr val="tx1"/>
              </a:buClr>
              <a:buSzPct val="70000"/>
              <a:buFontTx/>
              <a:buChar char="o"/>
            </a:pPr>
            <a:r>
              <a:rPr lang="en-US" sz="1800" smtClean="0"/>
              <a:t>Screen rotation</a:t>
            </a:r>
          </a:p>
          <a:p>
            <a:pPr lvl="1">
              <a:buClr>
                <a:schemeClr val="tx1"/>
              </a:buClr>
              <a:buSzPct val="70000"/>
              <a:buFontTx/>
              <a:buChar char="o"/>
            </a:pPr>
            <a:r>
              <a:rPr lang="en-US" sz="1800" smtClean="0"/>
              <a:t>External display</a:t>
            </a:r>
          </a:p>
          <a:p>
            <a:pPr lvl="1">
              <a:buClr>
                <a:schemeClr val="tx1"/>
              </a:buClr>
              <a:buSzPct val="70000"/>
              <a:buFontTx/>
              <a:buChar char="o"/>
            </a:pPr>
            <a:r>
              <a:rPr lang="en-US" sz="1800" smtClean="0"/>
              <a:t>Sync Center</a:t>
            </a:r>
          </a:p>
          <a:p>
            <a:pPr lvl="1">
              <a:buClr>
                <a:schemeClr val="tx1"/>
              </a:buClr>
              <a:buSzPct val="70000"/>
              <a:buFontTx/>
              <a:buChar char="o"/>
            </a:pPr>
            <a:r>
              <a:rPr lang="en-US" sz="1800" smtClean="0"/>
              <a:t>Presentation settings</a:t>
            </a:r>
          </a:p>
          <a:p>
            <a:pPr lvl="1"/>
            <a:endParaRPr lang="en-US" sz="1800" smtClean="0"/>
          </a:p>
          <a:p>
            <a:pPr marL="457200" indent="-457200">
              <a:buFont typeface="Wingdings" pitchFamily="2" charset="2"/>
              <a:buBlip>
                <a:blip r:embed="rId3"/>
              </a:buBlip>
            </a:pPr>
            <a:endParaRPr lang="en-US" sz="1800" b="0" smtClean="0"/>
          </a:p>
          <a:p>
            <a:pPr lvl="1">
              <a:buFont typeface="Wingdings" pitchFamily="2" charset="2"/>
              <a:buNone/>
            </a:pPr>
            <a:endParaRPr lang="en-US" sz="18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42275" cy="4808537"/>
          </a:xfrm>
        </p:spPr>
        <p:txBody>
          <a:bodyPr/>
          <a:lstStyle/>
          <a:p>
            <a:pPr marL="457200" indent="-457200">
              <a:buFont typeface="Wingdings" charset="2"/>
              <a:buNone/>
              <a:defRPr/>
            </a:pPr>
            <a:r>
              <a:rPr lang="en-US" sz="2800" dirty="0" smtClean="0"/>
              <a:t>Configure </a:t>
            </a:r>
            <a:r>
              <a:rPr lang="en-US" sz="2800" dirty="0"/>
              <a:t>Windows Mobility </a:t>
            </a:r>
            <a:r>
              <a:rPr lang="en-US" sz="2800" dirty="0" smtClean="0"/>
              <a:t>Center (continued)</a:t>
            </a:r>
            <a:endParaRPr lang="en-US" sz="2800" dirty="0"/>
          </a:p>
          <a:p>
            <a:pPr>
              <a:defRPr/>
            </a:pPr>
            <a:r>
              <a:rPr lang="en-US" sz="2000" b="0" dirty="0" smtClean="0"/>
              <a:t>Windows Mobility Center is used with mobile devices such as laptops or netbooks. It is not installed on desktops by default. </a:t>
            </a:r>
          </a:p>
          <a:p>
            <a:pPr>
              <a:defRPr/>
            </a:pPr>
            <a:r>
              <a:rPr lang="en-US" sz="2000" b="0" dirty="0"/>
              <a:t>A</a:t>
            </a:r>
            <a:r>
              <a:rPr lang="en-US" sz="2000" b="0" dirty="0" smtClean="0"/>
              <a:t>ccess Windows Mobility Center in the Control Panel.</a:t>
            </a:r>
          </a:p>
          <a:p>
            <a:pPr>
              <a:defRPr/>
            </a:pPr>
            <a:r>
              <a:rPr lang="en-US" sz="2000" b="0" dirty="0" smtClean="0"/>
              <a:t>Windows Mobility Center gives mobile users a single center to adjust laptop settings for different places without searching for each setting.</a:t>
            </a:r>
          </a:p>
          <a:p>
            <a:pPr lvl="1">
              <a:defRPr/>
            </a:pPr>
            <a:endParaRPr lang="en-US" sz="1800" dirty="0" smtClean="0"/>
          </a:p>
          <a:p>
            <a:pPr>
              <a:defRPr/>
            </a:pPr>
            <a:endParaRPr lang="en-US" sz="1800" b="0" dirty="0" smtClean="0"/>
          </a:p>
          <a:p>
            <a:pPr marL="457200" lvl="1" indent="0">
              <a:buFont typeface="Wingdings" pitchFamily="2" charset="2"/>
              <a:buNone/>
              <a:defRPr/>
            </a:pPr>
            <a:endParaRPr lang="en-US" sz="1800" dirty="0" smtClean="0"/>
          </a:p>
        </p:txBody>
      </p:sp>
      <p:pic>
        <p:nvPicPr>
          <p:cNvPr id="25602" name="Picture 1"/>
          <p:cNvPicPr>
            <a:picLocks noChangeAspect="1"/>
          </p:cNvPicPr>
          <p:nvPr/>
        </p:nvPicPr>
        <p:blipFill>
          <a:blip r:embed="rId3"/>
          <a:srcRect/>
          <a:stretch>
            <a:fillRect/>
          </a:stretch>
        </p:blipFill>
        <p:spPr bwMode="auto">
          <a:xfrm>
            <a:off x="1995488" y="3849688"/>
            <a:ext cx="5618162" cy="2576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3"/>
          <p:cNvSpPr>
            <a:spLocks noGrp="1" noChangeArrowheads="1"/>
          </p:cNvSpPr>
          <p:nvPr>
            <p:ph type="body" idx="1"/>
          </p:nvPr>
        </p:nvSpPr>
        <p:spPr bwMode="auto">
          <a:xfrm>
            <a:off x="546100" y="1535113"/>
            <a:ext cx="8031163"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Using Remote Desktop</a:t>
            </a:r>
          </a:p>
          <a:p>
            <a:pPr marL="457200" indent="-457200">
              <a:buFont typeface="Wingdings" pitchFamily="2" charset="2"/>
              <a:buNone/>
            </a:pPr>
            <a:endParaRPr lang="en-US" sz="2800" smtClean="0"/>
          </a:p>
          <a:p>
            <a:pPr marL="457200" indent="-457200">
              <a:buFont typeface="Wingdings" pitchFamily="2" charset="2"/>
              <a:buChar char="§"/>
            </a:pPr>
            <a:r>
              <a:rPr lang="en-US" sz="1800" b="0" smtClean="0"/>
              <a:t>Remote Desktop Connection is a technology that allows the user to sit at a computer and connect to a remote computer in a different location.</a:t>
            </a:r>
          </a:p>
          <a:p>
            <a:pPr marL="457200" indent="-457200">
              <a:buFont typeface="Wingdings" pitchFamily="2" charset="2"/>
              <a:buChar char="§"/>
            </a:pPr>
            <a:r>
              <a:rPr lang="en-US" sz="1800" b="0" smtClean="0"/>
              <a:t>Remote Desktop must be enabled on the remote computer to allow incoming requests.</a:t>
            </a:r>
          </a:p>
          <a:p>
            <a:pPr marL="457200" indent="-457200">
              <a:buFont typeface="Wingdings" pitchFamily="2" charset="2"/>
              <a:buChar char="§"/>
            </a:pPr>
            <a:r>
              <a:rPr lang="en-US" sz="1800" b="0" smtClean="0"/>
              <a:t>This can be configured by accessing your system settings through Control Panel, </a:t>
            </a:r>
            <a:r>
              <a:rPr lang="en-US" sz="1800" b="0" smtClean="0">
                <a:sym typeface="Wingdings" pitchFamily="2" charset="2"/>
              </a:rPr>
              <a:t>System and Security, System and click Remote Settings in the left panel.</a:t>
            </a:r>
            <a:endParaRPr lang="en-US" sz="1800" b="0" smtClean="0"/>
          </a:p>
          <a:p>
            <a:pPr lvl="1">
              <a:buClr>
                <a:schemeClr val="tx1"/>
              </a:buClr>
              <a:buSzPct val="70000"/>
              <a:buFontTx/>
              <a:buChar char="o"/>
            </a:pPr>
            <a:r>
              <a:rPr lang="en-US" sz="1800" smtClean="0"/>
              <a:t>Shortcut</a:t>
            </a:r>
            <a:r>
              <a:rPr lang="en-US" sz="1800" smtClean="0">
                <a:sym typeface="Wingdings" pitchFamily="2" charset="2"/>
              </a:rPr>
              <a:t>: </a:t>
            </a:r>
            <a:r>
              <a:rPr lang="en-US" sz="1800" smtClean="0"/>
              <a:t>right-click the Computer icon on the Start menu, select Properties, and click Remote Settings in the left panel.</a:t>
            </a:r>
          </a:p>
          <a:p>
            <a:pPr lvl="1"/>
            <a:endParaRPr lang="en-US" sz="1800" smtClean="0"/>
          </a:p>
          <a:p>
            <a:pPr marL="457200" indent="-457200">
              <a:buFont typeface="Wingdings" pitchFamily="2" charset="2"/>
              <a:buBlip>
                <a:blip r:embed="rId3"/>
              </a:buBlip>
            </a:pPr>
            <a:endParaRPr lang="en-US" sz="1800" b="0" smtClean="0"/>
          </a:p>
          <a:p>
            <a:pPr lvl="1">
              <a:buFont typeface="Wingdings" pitchFamily="2" charset="2"/>
              <a:buNone/>
            </a:pPr>
            <a:endParaRPr lang="en-US" sz="18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Grp="1" noChangeArrowheads="1"/>
          </p:cNvSpPr>
          <p:nvPr>
            <p:ph type="body" idx="1"/>
          </p:nvPr>
        </p:nvSpPr>
        <p:spPr bwMode="auto">
          <a:xfrm>
            <a:off x="546100" y="1535113"/>
            <a:ext cx="483552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Using Remote Desktop (continued)</a:t>
            </a:r>
          </a:p>
          <a:p>
            <a:pPr marL="457200" indent="-457200">
              <a:buFont typeface="Wingdings" pitchFamily="2" charset="2"/>
              <a:buNone/>
            </a:pPr>
            <a:r>
              <a:rPr lang="en-US" sz="2000" b="0" smtClean="0"/>
              <a:t>There are three options to enable Remote Desktop:</a:t>
            </a:r>
          </a:p>
          <a:p>
            <a:pPr lvl="1">
              <a:buClr>
                <a:schemeClr val="tx1"/>
              </a:buClr>
              <a:buSzPct val="70000"/>
              <a:buFontTx/>
              <a:buChar char="o"/>
            </a:pPr>
            <a:r>
              <a:rPr lang="en-US" sz="1800" smtClean="0"/>
              <a:t>Don’t Allow Connections To This Computer (default)</a:t>
            </a:r>
          </a:p>
          <a:p>
            <a:pPr lvl="1">
              <a:buClr>
                <a:schemeClr val="tx1"/>
              </a:buClr>
              <a:buSzPct val="70000"/>
              <a:buFontTx/>
              <a:buChar char="o"/>
            </a:pPr>
            <a:r>
              <a:rPr lang="en-US" sz="1800" smtClean="0"/>
              <a:t>Allow Connections From Computers Running Any Version Of Remote Desktop (less secure)</a:t>
            </a:r>
          </a:p>
          <a:p>
            <a:pPr lvl="1">
              <a:buClr>
                <a:schemeClr val="tx1"/>
              </a:buClr>
              <a:buSzPct val="70000"/>
              <a:buFontTx/>
              <a:buChar char="o"/>
            </a:pPr>
            <a:r>
              <a:rPr lang="en-US" sz="1800" smtClean="0"/>
              <a:t>Allow Connections Only From Computers Running Remote Desktop With Network Level Authentication (more secure)</a:t>
            </a:r>
          </a:p>
          <a:p>
            <a:pPr lvl="1"/>
            <a:endParaRPr lang="en-US" sz="1800" smtClean="0"/>
          </a:p>
          <a:p>
            <a:pPr marL="457200" indent="-457200">
              <a:buFont typeface="Wingdings" pitchFamily="2" charset="2"/>
              <a:buBlip>
                <a:blip r:embed="rId3"/>
              </a:buBlip>
            </a:pPr>
            <a:endParaRPr lang="en-US" sz="1800" b="0" smtClean="0"/>
          </a:p>
          <a:p>
            <a:pPr lvl="1">
              <a:buFont typeface="Wingdings" pitchFamily="2" charset="2"/>
              <a:buNone/>
            </a:pPr>
            <a:endParaRPr lang="en-US" sz="1800" smtClean="0"/>
          </a:p>
        </p:txBody>
      </p:sp>
      <p:pic>
        <p:nvPicPr>
          <p:cNvPr id="29698" name="Picture 3"/>
          <p:cNvPicPr>
            <a:picLocks noChangeAspect="1"/>
          </p:cNvPicPr>
          <p:nvPr/>
        </p:nvPicPr>
        <p:blipFill>
          <a:blip r:embed="rId4"/>
          <a:srcRect/>
          <a:stretch>
            <a:fillRect/>
          </a:stretch>
        </p:blipFill>
        <p:spPr bwMode="auto">
          <a:xfrm>
            <a:off x="5683250" y="2352675"/>
            <a:ext cx="2874963" cy="3209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3"/>
          <p:cNvSpPr>
            <a:spLocks noGrp="1" noChangeArrowheads="1"/>
          </p:cNvSpPr>
          <p:nvPr>
            <p:ph type="body" idx="1"/>
          </p:nvPr>
        </p:nvSpPr>
        <p:spPr bwMode="auto">
          <a:xfrm>
            <a:off x="546100" y="1535113"/>
            <a:ext cx="81026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Using Remote Desktop (continued)</a:t>
            </a:r>
          </a:p>
          <a:p>
            <a:pPr marL="457200" indent="-457200">
              <a:buFont typeface="Wingdings" pitchFamily="2" charset="2"/>
              <a:buChar char="§"/>
            </a:pPr>
            <a:r>
              <a:rPr lang="en-US" sz="2000" b="0" smtClean="0"/>
              <a:t>The Remote Desktop Connection is used to initiate a session with a remote computer.</a:t>
            </a:r>
          </a:p>
          <a:p>
            <a:pPr marL="457200" indent="-457200">
              <a:buFont typeface="Wingdings" pitchFamily="2" charset="2"/>
              <a:buChar char="§"/>
            </a:pPr>
            <a:r>
              <a:rPr lang="en-US" sz="2000" b="0" smtClean="0"/>
              <a:t>The client can be found by clicking Start </a:t>
            </a:r>
            <a:r>
              <a:rPr lang="en-US" sz="2000" b="0" smtClean="0">
                <a:sym typeface="Wingdings" pitchFamily="2" charset="2"/>
              </a:rPr>
              <a:t>and selecting Search Programs And Files. Type </a:t>
            </a:r>
            <a:r>
              <a:rPr lang="en-US" sz="2000" smtClean="0">
                <a:sym typeface="Wingdings" pitchFamily="2" charset="2"/>
              </a:rPr>
              <a:t>Remote Desktop Connection</a:t>
            </a:r>
            <a:r>
              <a:rPr lang="en-US" sz="2000" b="0" smtClean="0">
                <a:sym typeface="Wingdings" pitchFamily="2" charset="2"/>
              </a:rPr>
              <a:t> and hit ENTER.</a:t>
            </a:r>
          </a:p>
          <a:p>
            <a:pPr marL="457200" indent="-457200">
              <a:buFont typeface="Wingdings" pitchFamily="2" charset="2"/>
              <a:buChar char="§"/>
            </a:pPr>
            <a:endParaRPr lang="en-US" sz="1800" b="0" smtClean="0"/>
          </a:p>
          <a:p>
            <a:pPr marL="457200" lvl="1" indent="0">
              <a:buFont typeface="Wingdings" pitchFamily="2" charset="2"/>
              <a:buNone/>
            </a:pPr>
            <a:endParaRPr lang="en-US" sz="1800" smtClean="0"/>
          </a:p>
        </p:txBody>
      </p:sp>
      <p:pic>
        <p:nvPicPr>
          <p:cNvPr id="31746" name="Picture 1"/>
          <p:cNvPicPr>
            <a:picLocks noChangeAspect="1"/>
          </p:cNvPicPr>
          <p:nvPr/>
        </p:nvPicPr>
        <p:blipFill>
          <a:blip r:embed="rId3"/>
          <a:srcRect/>
          <a:stretch>
            <a:fillRect/>
          </a:stretch>
        </p:blipFill>
        <p:spPr bwMode="auto">
          <a:xfrm>
            <a:off x="2498725" y="3659188"/>
            <a:ext cx="3981450" cy="2476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739CA3D7-8227-4E9B-9052-37BCE22A2287}"/>
</file>

<file path=customXml/itemProps2.xml><?xml version="1.0" encoding="utf-8"?>
<ds:datastoreItem xmlns:ds="http://schemas.openxmlformats.org/officeDocument/2006/customXml" ds:itemID="{4C11E38A-E7C7-4CD7-946F-16D82933B7E9}"/>
</file>

<file path=customXml/itemProps3.xml><?xml version="1.0" encoding="utf-8"?>
<ds:datastoreItem xmlns:ds="http://schemas.openxmlformats.org/officeDocument/2006/customXml" ds:itemID="{2D40C4FC-BE7E-42A4-B2A6-A06979247F80}"/>
</file>

<file path=docProps/app.xml><?xml version="1.0" encoding="utf-8"?>
<Properties xmlns="http://schemas.openxmlformats.org/officeDocument/2006/extended-properties" xmlns:vt="http://schemas.openxmlformats.org/officeDocument/2006/docPropsVTypes">
  <Template>Eli_Guidelines_New</Template>
  <TotalTime>1180</TotalTime>
  <Words>1616</Words>
  <Application>Microsoft Office PowerPoint</Application>
  <PresentationFormat>On-screen Show (4:3)</PresentationFormat>
  <Paragraphs>149</Paragraphs>
  <Slides>16</Slides>
  <Notes>16</Notes>
  <HiddenSlides>0</HiddenSlides>
  <MMClips>0</MMClips>
  <ScaleCrop>false</ScaleCrop>
  <HeadingPairs>
    <vt:vector size="6" baseType="variant">
      <vt:variant>
        <vt:lpstr>Fonts Used</vt:lpstr>
      </vt:variant>
      <vt:variant>
        <vt:i4>6</vt:i4>
      </vt:variant>
      <vt:variant>
        <vt:lpstr>Design Template</vt:lpstr>
      </vt:variant>
      <vt:variant>
        <vt:i4>1</vt:i4>
      </vt:variant>
      <vt:variant>
        <vt:lpstr>Slide Titles</vt:lpstr>
      </vt:variant>
      <vt:variant>
        <vt:i4>16</vt:i4>
      </vt:variant>
    </vt:vector>
  </HeadingPairs>
  <TitlesOfParts>
    <vt:vector size="23" baseType="lpstr">
      <vt:lpstr>Arial Narrow</vt:lpstr>
      <vt:lpstr>Arial</vt:lpstr>
      <vt:lpstr>Wingdings</vt:lpstr>
      <vt:lpstr>Times New Roman</vt:lpstr>
      <vt:lpstr>Segoe</vt:lpstr>
      <vt:lpstr>Calibri</vt:lpstr>
      <vt:lpstr>Master_Template</vt:lpstr>
      <vt:lpstr>Understand Mobility, Remote Management, and Assistance</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808</cp:revision>
  <dcterms:created xsi:type="dcterms:W3CDTF">2008-07-15T17:51:11Z</dcterms:created>
  <dcterms:modified xsi:type="dcterms:W3CDTF">2011-05-04T20:14:18Z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0x0101007647DD54ED852E4BA5F24D658FCA520E</vt:lpwstr>
  </property>
  <property fmtid="{D5CDD505-2E9C-101B-9397-08002B2CF9AE}" pid="7" name="_SourceUrl">
    <vt:lpwstr/>
  </property>
  <property fmtid="{D5CDD505-2E9C-101B-9397-08002B2CF9AE}" pid="8" name="AutoVersionDisabled">
    <vt:lpwstr>0</vt:lpwstr>
  </property>
  <property fmtid="{D5CDD505-2E9C-101B-9397-08002B2CF9AE}" pid="9" name="ItemType">
    <vt:lpwstr>1</vt:lpwstr>
  </property>
  <property fmtid="{D5CDD505-2E9C-101B-9397-08002B2CF9AE}" pid="10" name="Order">
    <vt:lpwstr/>
  </property>
  <property fmtid="{D5CDD505-2E9C-101B-9397-08002B2CF9AE}" pid="11" name="_SharedFileIndex">
    <vt:lpwstr/>
  </property>
  <property fmtid="{D5CDD505-2E9C-101B-9397-08002B2CF9AE}" pid="12" name="MetaInfo">
    <vt:lpwstr/>
  </property>
  <property fmtid="{D5CDD505-2E9C-101B-9397-08002B2CF9AE}" pid="13" name="Description">
    <vt:lpwstr/>
  </property>
</Properties>
</file>