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75" r:id="rId5"/>
    <p:sldId id="292" r:id="rId6"/>
    <p:sldId id="291" r:id="rId7"/>
    <p:sldId id="286" r:id="rId8"/>
    <p:sldId id="279" r:id="rId9"/>
    <p:sldId id="293" r:id="rId10"/>
    <p:sldId id="295" r:id="rId11"/>
    <p:sldId id="294" r:id="rId12"/>
    <p:sldId id="280" r:id="rId13"/>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mn-cs"/>
      </a:defRPr>
    </a:lvl1pPr>
    <a:lvl2pPr marL="457200" algn="l" rtl="0" fontAlgn="base">
      <a:spcBef>
        <a:spcPct val="0"/>
      </a:spcBef>
      <a:spcAft>
        <a:spcPct val="0"/>
      </a:spcAft>
      <a:defRPr b="1" kern="1200">
        <a:solidFill>
          <a:schemeClr val="tx1"/>
        </a:solidFill>
        <a:latin typeface="Arial Narrow" pitchFamily="34" charset="0"/>
        <a:ea typeface="+mn-ea"/>
        <a:cs typeface="+mn-cs"/>
      </a:defRPr>
    </a:lvl2pPr>
    <a:lvl3pPr marL="914400" algn="l" rtl="0" fontAlgn="base">
      <a:spcBef>
        <a:spcPct val="0"/>
      </a:spcBef>
      <a:spcAft>
        <a:spcPct val="0"/>
      </a:spcAft>
      <a:defRPr b="1" kern="1200">
        <a:solidFill>
          <a:schemeClr val="tx1"/>
        </a:solidFill>
        <a:latin typeface="Arial Narrow" pitchFamily="34" charset="0"/>
        <a:ea typeface="+mn-ea"/>
        <a:cs typeface="+mn-cs"/>
      </a:defRPr>
    </a:lvl3pPr>
    <a:lvl4pPr marL="1371600" algn="l" rtl="0" fontAlgn="base">
      <a:spcBef>
        <a:spcPct val="0"/>
      </a:spcBef>
      <a:spcAft>
        <a:spcPct val="0"/>
      </a:spcAft>
      <a:defRPr b="1" kern="1200">
        <a:solidFill>
          <a:schemeClr val="tx1"/>
        </a:solidFill>
        <a:latin typeface="Arial Narrow" pitchFamily="34" charset="0"/>
        <a:ea typeface="+mn-ea"/>
        <a:cs typeface="+mn-cs"/>
      </a:defRPr>
    </a:lvl4pPr>
    <a:lvl5pPr marL="1828800" algn="l" rtl="0" fontAlgn="base">
      <a:spcBef>
        <a:spcPct val="0"/>
      </a:spcBef>
      <a:spcAft>
        <a:spcPct val="0"/>
      </a:spcAft>
      <a:defRPr b="1" kern="1200">
        <a:solidFill>
          <a:schemeClr val="tx1"/>
        </a:solidFill>
        <a:latin typeface="Arial Narrow" pitchFamily="34" charset="0"/>
        <a:ea typeface="+mn-ea"/>
        <a:cs typeface="+mn-cs"/>
      </a:defRPr>
    </a:lvl5pPr>
    <a:lvl6pPr marL="2286000" algn="l" defTabSz="914400" rtl="0" eaLnBrk="1" latinLnBrk="0" hangingPunct="1">
      <a:defRPr b="1" kern="1200">
        <a:solidFill>
          <a:schemeClr val="tx1"/>
        </a:solidFill>
        <a:latin typeface="Arial Narrow" pitchFamily="34" charset="0"/>
        <a:ea typeface="+mn-ea"/>
        <a:cs typeface="+mn-cs"/>
      </a:defRPr>
    </a:lvl6pPr>
    <a:lvl7pPr marL="2743200" algn="l" defTabSz="914400" rtl="0" eaLnBrk="1" latinLnBrk="0" hangingPunct="1">
      <a:defRPr b="1" kern="1200">
        <a:solidFill>
          <a:schemeClr val="tx1"/>
        </a:solidFill>
        <a:latin typeface="Arial Narrow" pitchFamily="34" charset="0"/>
        <a:ea typeface="+mn-ea"/>
        <a:cs typeface="+mn-cs"/>
      </a:defRPr>
    </a:lvl7pPr>
    <a:lvl8pPr marL="3200400" algn="l" defTabSz="914400" rtl="0" eaLnBrk="1" latinLnBrk="0" hangingPunct="1">
      <a:defRPr b="1" kern="1200">
        <a:solidFill>
          <a:schemeClr val="tx1"/>
        </a:solidFill>
        <a:latin typeface="Arial Narrow" pitchFamily="34" charset="0"/>
        <a:ea typeface="+mn-ea"/>
        <a:cs typeface="+mn-cs"/>
      </a:defRPr>
    </a:lvl8pPr>
    <a:lvl9pPr marL="3657600" algn="l" defTabSz="914400" rtl="0" eaLnBrk="1" latinLnBrk="0" hangingPunct="1">
      <a:defRPr b="1" kern="1200">
        <a:solidFill>
          <a:schemeClr val="tx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5" clrIdx="0"/>
  <p:cmAuthor id="1" name="Michael Teske" initials="" lastIdx="3" clrIdx="1"/>
  <p:cmAuthor id="2" name="Patricia Phillips (Bookey Consulting)" initials="" lastIdx="1" clrIdx="2"/>
  <p:cmAuthor id="3" name="Susan" initials="" lastIdx="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0599" autoAdjust="0"/>
    <p:restoredTop sz="80945" autoAdjust="0"/>
  </p:normalViewPr>
  <p:slideViewPr>
    <p:cSldViewPr snapToGrid="0">
      <p:cViewPr>
        <p:scale>
          <a:sx n="66" d="100"/>
          <a:sy n="66" d="100"/>
        </p:scale>
        <p:origin x="-930" y="-540"/>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3BF14486-ABEA-4C1E-9B4C-5AEEE07D060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C9DBF5CA-C0F1-40EB-BD68-0AD066F7755D}"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p:txBody>
          <a:bodyPr/>
          <a:lstStyle/>
          <a:p>
            <a:r>
              <a:rPr lang="en-US" smtClean="0"/>
              <a:t>Services can be dependent on other services and vice versa. If a dependent service fails, then the related services will fail.</a:t>
            </a:r>
          </a:p>
          <a:p>
            <a:endParaRPr lang="en-US" smtClean="0"/>
          </a:p>
        </p:txBody>
      </p:sp>
      <p:sp>
        <p:nvSpPr>
          <p:cNvPr id="33795" name="Slide Number Placeholder 3"/>
          <p:cNvSpPr>
            <a:spLocks noGrp="1"/>
          </p:cNvSpPr>
          <p:nvPr>
            <p:ph type="sldNum" sz="quarter" idx="5"/>
          </p:nvPr>
        </p:nvSpPr>
        <p:spPr>
          <a:noFill/>
        </p:spPr>
        <p:txBody>
          <a:bodyPr/>
          <a:lstStyle/>
          <a:p>
            <a:fld id="{BCC6B251-B57A-4D98-A238-027DF2E0CC4A}"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a:defRPr/>
            </a:pPr>
            <a:r>
              <a:rPr lang="en-US" dirty="0" smtClean="0"/>
              <a:t>When a service fails to start, typically an event is written to the System Event log. Note that the source in this example is Service Control Manager.</a:t>
            </a:r>
          </a:p>
          <a:p>
            <a:pPr marL="171450" indent="-171450">
              <a:buFont typeface="Arial" pitchFamily="34" charset="0"/>
              <a:buChar char="•"/>
              <a:defRPr/>
            </a:pPr>
            <a:endParaRPr lang="en-US" dirty="0"/>
          </a:p>
        </p:txBody>
      </p:sp>
      <p:sp>
        <p:nvSpPr>
          <p:cNvPr id="35843" name="Slide Number Placeholder 3"/>
          <p:cNvSpPr>
            <a:spLocks noGrp="1"/>
          </p:cNvSpPr>
          <p:nvPr>
            <p:ph type="sldNum" sz="quarter" idx="5"/>
          </p:nvPr>
        </p:nvSpPr>
        <p:spPr>
          <a:noFill/>
        </p:spPr>
        <p:txBody>
          <a:bodyPr/>
          <a:lstStyle/>
          <a:p>
            <a:fld id="{47532B23-BC00-4291-90D6-FE0504D75A99}"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latin typeface="Arial" pitchFamily="34" charset="0"/>
              </a:rPr>
              <a:t>1. What application reports why a particular service failed to start?</a:t>
            </a:r>
          </a:p>
          <a:p>
            <a:pPr>
              <a:defRPr/>
            </a:pPr>
            <a:r>
              <a:rPr lang="en-US" b="1" dirty="0" smtClean="0">
                <a:latin typeface="Arial" pitchFamily="34" charset="0"/>
              </a:rPr>
              <a:t>Event Viewer; specifically, the System Event Log.  Most system-related errors are written to the System Event Log.</a:t>
            </a:r>
          </a:p>
          <a:p>
            <a:pPr marL="171450" indent="-171450">
              <a:buFont typeface="Arial" pitchFamily="34" charset="0"/>
              <a:buNone/>
              <a:defRPr/>
            </a:pPr>
            <a:r>
              <a:rPr lang="en-US" dirty="0" smtClean="0"/>
              <a:t>2. When would a user choose to disable a particular service?</a:t>
            </a:r>
          </a:p>
          <a:p>
            <a:pPr>
              <a:defRPr/>
            </a:pPr>
            <a:r>
              <a:rPr lang="en-US" b="1" dirty="0" smtClean="0">
                <a:solidFill>
                  <a:srgbClr val="0000FF"/>
                </a:solidFill>
                <a:latin typeface="Arial" pitchFamily="34" charset="0"/>
              </a:rPr>
              <a:t>Disabling a service prevents that service from starting on a reboot.  This is typically done when a service isn’t necessary, and it can help optimize the system.</a:t>
            </a:r>
          </a:p>
          <a:p>
            <a:pPr marL="171450" indent="-171450">
              <a:buFont typeface="Arial" pitchFamily="34" charset="0"/>
              <a:buNone/>
              <a:defRPr/>
            </a:pPr>
            <a:r>
              <a:rPr lang="en-US" dirty="0" smtClean="0"/>
              <a:t>3. </a:t>
            </a:r>
            <a:r>
              <a:rPr lang="en-US" smtClean="0"/>
              <a:t>What command can stop the spooler service at the command prompt?</a:t>
            </a:r>
          </a:p>
          <a:p>
            <a:pPr>
              <a:buFont typeface="Arial" pitchFamily="34" charset="0"/>
              <a:buNone/>
              <a:defRPr/>
            </a:pPr>
            <a:r>
              <a:rPr lang="en-US" b="1" dirty="0" smtClean="0"/>
              <a:t>Net stop spooler</a:t>
            </a:r>
            <a:endParaRPr lang="en-US" b="1" dirty="0"/>
          </a:p>
        </p:txBody>
      </p:sp>
      <p:sp>
        <p:nvSpPr>
          <p:cNvPr id="37891" name="Slide Number Placeholder 3"/>
          <p:cNvSpPr>
            <a:spLocks noGrp="1"/>
          </p:cNvSpPr>
          <p:nvPr>
            <p:ph type="sldNum" sz="quarter" idx="5"/>
          </p:nvPr>
        </p:nvSpPr>
        <p:spPr>
          <a:noFill/>
        </p:spPr>
        <p:txBody>
          <a:bodyPr/>
          <a:lstStyle/>
          <a:p>
            <a:fld id="{3468259A-8484-4F3E-8CD0-020741F816DC}" type="slidenum">
              <a:rPr lang="en-US"/>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r>
              <a:rPr lang="en-US" smtClean="0"/>
              <a:t>Lesson Overview</a:t>
            </a:r>
          </a:p>
        </p:txBody>
      </p:sp>
      <p:sp>
        <p:nvSpPr>
          <p:cNvPr id="17411" name="Slide Number Placeholder 3"/>
          <p:cNvSpPr>
            <a:spLocks noGrp="1"/>
          </p:cNvSpPr>
          <p:nvPr>
            <p:ph type="sldNum" sz="quarter" idx="5"/>
          </p:nvPr>
        </p:nvSpPr>
        <p:spPr>
          <a:noFill/>
        </p:spPr>
        <p:txBody>
          <a:bodyPr/>
          <a:lstStyle/>
          <a:p>
            <a:fld id="{55991DEA-3F47-4C89-A59F-F1CFCD419012}"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Automatic, Automatic (Delayed Start), Manual, Disabled</a:t>
            </a:r>
          </a:p>
          <a:p>
            <a:pPr marL="228600" indent="-228600">
              <a:buFontTx/>
              <a:buAutoNum type="arabicPeriod"/>
            </a:pPr>
            <a:r>
              <a:rPr lang="en-US" smtClean="0"/>
              <a:t>Services.msc (or Services)</a:t>
            </a:r>
          </a:p>
          <a:p>
            <a:pPr marL="228600" indent="-228600">
              <a:buFontTx/>
              <a:buAutoNum type="arabicPeriod"/>
            </a:pPr>
            <a:r>
              <a:rPr lang="en-US" smtClean="0"/>
              <a:t>Event Viewer, </a:t>
            </a:r>
            <a:r>
              <a:rPr lang="en-US" smtClean="0">
                <a:sym typeface="Wingdings" pitchFamily="2" charset="2"/>
              </a:rPr>
              <a:t>Windows Logs, </a:t>
            </a:r>
            <a:r>
              <a:rPr lang="en-US" smtClean="0"/>
              <a:t>System Log</a:t>
            </a:r>
          </a:p>
        </p:txBody>
      </p:sp>
      <p:sp>
        <p:nvSpPr>
          <p:cNvPr id="19459" name="Slide Number Placeholder 3"/>
          <p:cNvSpPr>
            <a:spLocks noGrp="1"/>
          </p:cNvSpPr>
          <p:nvPr>
            <p:ph type="sldNum" sz="quarter" idx="5"/>
          </p:nvPr>
        </p:nvSpPr>
        <p:spPr>
          <a:noFill/>
        </p:spPr>
        <p:txBody>
          <a:bodyPr/>
          <a:lstStyle/>
          <a:p>
            <a:fld id="{CECAFA1B-D896-4E5B-9684-FD742C1A4AFD}"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r>
              <a:rPr lang="en-US" b="1" smtClean="0"/>
              <a:t>Windows Service—</a:t>
            </a:r>
            <a:r>
              <a:rPr lang="en-US" smtClean="0"/>
              <a:t> A Windows Service is a long-running executable that performs specific functions and which is designed not to require user intervention. Windows Services can be configured to start when the operating system is booted and run in the background so long as Windows is running, or they can be started manually when required.  Windows runs on services similar to how Unix runs on Daemon or Novell runs on NetWare loadable modules.</a:t>
            </a:r>
          </a:p>
          <a:p>
            <a:endParaRPr lang="en-US" smtClean="0"/>
          </a:p>
        </p:txBody>
      </p:sp>
      <p:sp>
        <p:nvSpPr>
          <p:cNvPr id="21507" name="Slide Number Placeholder 3"/>
          <p:cNvSpPr>
            <a:spLocks noGrp="1"/>
          </p:cNvSpPr>
          <p:nvPr>
            <p:ph type="sldNum" sz="quarter" idx="5"/>
          </p:nvPr>
        </p:nvSpPr>
        <p:spPr>
          <a:noFill/>
        </p:spPr>
        <p:txBody>
          <a:bodyPr/>
          <a:lstStyle/>
          <a:p>
            <a:fld id="{F826C4E7-6BBF-4F5A-B676-95B4DBC31AA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pPr marL="0" lvl="1"/>
            <a:r>
              <a:rPr lang="en-US" sz="1800" smtClean="0">
                <a:sym typeface="Wingdings" pitchFamily="2" charset="2"/>
              </a:rPr>
              <a:t>Click Start, right-click Computer and select Manage, locate and expand Services And Applications, and select Services. It is a good idea to differentiate between Extended view and Standard view by clicking the tab at the bottom. Extended view gives a description of the service. It does not always have a description, though.</a:t>
            </a:r>
          </a:p>
          <a:p>
            <a:endParaRPr lang="en-US" smtClean="0"/>
          </a:p>
        </p:txBody>
      </p:sp>
      <p:sp>
        <p:nvSpPr>
          <p:cNvPr id="23555" name="Slide Number Placeholder 3"/>
          <p:cNvSpPr>
            <a:spLocks noGrp="1"/>
          </p:cNvSpPr>
          <p:nvPr>
            <p:ph type="sldNum" sz="quarter" idx="5"/>
          </p:nvPr>
        </p:nvSpPr>
        <p:spPr>
          <a:noFill/>
        </p:spPr>
        <p:txBody>
          <a:bodyPr/>
          <a:lstStyle/>
          <a:p>
            <a:fld id="{533FBB96-7AB4-4355-B23F-B91911C56EA4}"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Automatic (Delayed Start)—Use this setting to configure the service to start automatically during the boot and logon process. The startup of the service is delayed briefly during the logon process to increase logon performance.</a:t>
            </a:r>
          </a:p>
          <a:p>
            <a:pPr marL="171450" indent="-171450">
              <a:buFont typeface="Arial" pitchFamily="34" charset="0"/>
              <a:buChar char="•"/>
              <a:defRPr/>
            </a:pPr>
            <a:r>
              <a:rPr lang="en-US" dirty="0" smtClean="0"/>
              <a:t>Automatic—Use this setting to configure the service to start automatically during the boot and logon process. </a:t>
            </a:r>
          </a:p>
          <a:p>
            <a:pPr marL="171450" indent="-171450">
              <a:buFont typeface="Arial" pitchFamily="34" charset="0"/>
              <a:buChar char="•"/>
              <a:defRPr/>
            </a:pPr>
            <a:r>
              <a:rPr lang="en-US" dirty="0" smtClean="0"/>
              <a:t>Manual—The service starts manually.</a:t>
            </a:r>
          </a:p>
          <a:p>
            <a:pPr marL="171450" indent="-171450">
              <a:buFont typeface="Arial" pitchFamily="34" charset="0"/>
              <a:buChar char="•"/>
              <a:defRPr/>
            </a:pPr>
            <a:r>
              <a:rPr lang="en-US" dirty="0" smtClean="0"/>
              <a:t>Disabled—The service does not start.</a:t>
            </a:r>
          </a:p>
          <a:p>
            <a:pPr>
              <a:buFont typeface="Arial" pitchFamily="34" charset="0"/>
              <a:buNone/>
              <a:defRPr/>
            </a:pPr>
            <a:r>
              <a:rPr lang="en-US" dirty="0" smtClean="0"/>
              <a:t>Warn students to research any services that they intend to disable to prevent system failures or problems.</a:t>
            </a:r>
          </a:p>
          <a:p>
            <a:pPr>
              <a:defRPr/>
            </a:pPr>
            <a:endParaRPr lang="en-US" dirty="0" smtClean="0"/>
          </a:p>
        </p:txBody>
      </p:sp>
      <p:sp>
        <p:nvSpPr>
          <p:cNvPr id="25603" name="Slide Number Placeholder 3"/>
          <p:cNvSpPr>
            <a:spLocks noGrp="1"/>
          </p:cNvSpPr>
          <p:nvPr>
            <p:ph type="sldNum" sz="quarter" idx="5"/>
          </p:nvPr>
        </p:nvSpPr>
        <p:spPr>
          <a:noFill/>
        </p:spPr>
        <p:txBody>
          <a:bodyPr/>
          <a:lstStyle/>
          <a:p>
            <a:fld id="{7795ACCA-76C0-4E3D-9608-95E42A5F4DE5}"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p:txBody>
          <a:bodyPr/>
          <a:lstStyle/>
          <a:p>
            <a:r>
              <a:rPr lang="en-US" smtClean="0"/>
              <a:t>All services require authentication. Third-party software typically creates a service, and the administrator is prompted to provide an account with authority to log on as a service.  </a:t>
            </a:r>
          </a:p>
          <a:p>
            <a:endParaRPr lang="en-US" smtClean="0"/>
          </a:p>
        </p:txBody>
      </p:sp>
      <p:sp>
        <p:nvSpPr>
          <p:cNvPr id="27651" name="Slide Number Placeholder 3"/>
          <p:cNvSpPr>
            <a:spLocks noGrp="1"/>
          </p:cNvSpPr>
          <p:nvPr>
            <p:ph type="sldNum" sz="quarter" idx="5"/>
          </p:nvPr>
        </p:nvSpPr>
        <p:spPr>
          <a:noFill/>
        </p:spPr>
        <p:txBody>
          <a:bodyPr/>
          <a:lstStyle/>
          <a:p>
            <a:fld id="{A0323BC7-DA23-4E2F-A9CB-A7DACDFDC403}"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t>If a demonstration or virtual machine is available, open a command prompt by clicking Start and selecting</a:t>
            </a:r>
            <a:r>
              <a:rPr lang="en-US" dirty="0" smtClean="0">
                <a:sym typeface="Wingdings" pitchFamily="2" charset="2"/>
              </a:rPr>
              <a:t> All Programs, Accessories. Right-click Command Prompt and select Run As Administrator.</a:t>
            </a:r>
          </a:p>
          <a:p>
            <a:pPr marL="171450" indent="-171450">
              <a:buFont typeface="Arial" pitchFamily="34" charset="0"/>
              <a:buChar char="•"/>
              <a:defRPr/>
            </a:pPr>
            <a:r>
              <a:rPr lang="en-US" dirty="0" smtClean="0">
                <a:sym typeface="Wingdings" pitchFamily="2" charset="2"/>
              </a:rPr>
              <a:t>At the command prompt, type </a:t>
            </a:r>
            <a:r>
              <a:rPr lang="en-US" b="1" dirty="0" smtClean="0">
                <a:sym typeface="Wingdings" pitchFamily="2" charset="2"/>
              </a:rPr>
              <a:t>net stop spooler </a:t>
            </a:r>
            <a:r>
              <a:rPr lang="en-US" dirty="0" smtClean="0">
                <a:sym typeface="Wingdings" pitchFamily="2" charset="2"/>
              </a:rPr>
              <a:t> and press ENTER. This will stop the Print Spooler service.</a:t>
            </a:r>
          </a:p>
          <a:p>
            <a:pPr marL="171450" indent="-171450">
              <a:buFont typeface="Arial" pitchFamily="34" charset="0"/>
              <a:buChar char="•"/>
              <a:defRPr/>
            </a:pPr>
            <a:r>
              <a:rPr lang="en-US" dirty="0" smtClean="0">
                <a:sym typeface="Wingdings" pitchFamily="2" charset="2"/>
              </a:rPr>
              <a:t>Click Start and select Click Devices And Printers.</a:t>
            </a:r>
          </a:p>
          <a:p>
            <a:pPr marL="171450" indent="-171450">
              <a:buFont typeface="Arial" pitchFamily="34" charset="0"/>
              <a:buChar char="•"/>
              <a:defRPr/>
            </a:pPr>
            <a:r>
              <a:rPr lang="en-US" dirty="0" smtClean="0">
                <a:sym typeface="Wingdings" pitchFamily="2" charset="2"/>
              </a:rPr>
              <a:t>Click the Add Printer option. You should receive an error that the print spooler service is not running.</a:t>
            </a:r>
          </a:p>
          <a:p>
            <a:pPr marL="171450" indent="-171450">
              <a:buFont typeface="Arial" pitchFamily="34" charset="0"/>
              <a:buChar char="•"/>
              <a:defRPr/>
            </a:pPr>
            <a:r>
              <a:rPr lang="en-US" dirty="0" smtClean="0">
                <a:sym typeface="Wingdings" pitchFamily="2" charset="2"/>
              </a:rPr>
              <a:t>Return to the command prompt, type </a:t>
            </a:r>
            <a:r>
              <a:rPr lang="en-US" b="1" dirty="0" smtClean="0">
                <a:sym typeface="Wingdings" pitchFamily="2" charset="2"/>
              </a:rPr>
              <a:t>net start spooler</a:t>
            </a:r>
            <a:r>
              <a:rPr lang="en-US" dirty="0" smtClean="0">
                <a:sym typeface="Wingdings" pitchFamily="2" charset="2"/>
              </a:rPr>
              <a:t>, and press ENTER.</a:t>
            </a:r>
          </a:p>
          <a:p>
            <a:pPr marL="171450" indent="-171450">
              <a:buFont typeface="Arial" pitchFamily="34" charset="0"/>
              <a:buChar char="•"/>
              <a:defRPr/>
            </a:pPr>
            <a:r>
              <a:rPr lang="en-US" dirty="0" smtClean="0">
                <a:sym typeface="Wingdings" pitchFamily="2" charset="2"/>
              </a:rPr>
              <a:t>Return to Devices And Printers and attempt to add a printer.</a:t>
            </a:r>
          </a:p>
          <a:p>
            <a:pPr>
              <a:buFont typeface="Arial" pitchFamily="34" charset="0"/>
              <a:buNone/>
              <a:defRPr/>
            </a:pPr>
            <a:endParaRPr lang="en-US" dirty="0"/>
          </a:p>
        </p:txBody>
      </p:sp>
      <p:sp>
        <p:nvSpPr>
          <p:cNvPr id="29699" name="Slide Number Placeholder 3"/>
          <p:cNvSpPr>
            <a:spLocks noGrp="1"/>
          </p:cNvSpPr>
          <p:nvPr>
            <p:ph type="sldNum" sz="quarter" idx="5"/>
          </p:nvPr>
        </p:nvSpPr>
        <p:spPr>
          <a:noFill/>
        </p:spPr>
        <p:txBody>
          <a:bodyPr/>
          <a:lstStyle/>
          <a:p>
            <a:fld id="{2B4E0504-622F-4B99-A41B-6218A93A6E18}"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p:txBody>
          <a:bodyPr/>
          <a:lstStyle/>
          <a:p>
            <a:r>
              <a:rPr lang="en-US" smtClean="0"/>
              <a:t>Services can be configured to respond to multiple failures. The most common response is to attempt to restart the service. Restarting the computer is not always the safest solution. Some options when running a program can be to have the system start a program that can send a notification to the system administrator through email or text messaging.</a:t>
            </a:r>
          </a:p>
          <a:p>
            <a:endParaRPr lang="en-US" smtClean="0"/>
          </a:p>
        </p:txBody>
      </p:sp>
      <p:sp>
        <p:nvSpPr>
          <p:cNvPr id="31747" name="Slide Number Placeholder 3"/>
          <p:cNvSpPr>
            <a:spLocks noGrp="1"/>
          </p:cNvSpPr>
          <p:nvPr>
            <p:ph type="sldNum" sz="quarter" idx="5"/>
          </p:nvPr>
        </p:nvSpPr>
        <p:spPr>
          <a:noFill/>
        </p:spPr>
        <p:txBody>
          <a:bodyPr/>
          <a:lstStyle/>
          <a:p>
            <a:fld id="{924FDE7E-4694-489F-AAA7-C76BCDF26B54}"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3.4</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Services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3.4</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Managing Windows Services (continued)</a:t>
            </a:r>
          </a:p>
          <a:p>
            <a:pPr marL="457200" indent="-457200">
              <a:buFont typeface="Wingdings" pitchFamily="2" charset="2"/>
              <a:buNone/>
            </a:pPr>
            <a:r>
              <a:rPr lang="en-US" sz="2000" b="0" smtClean="0"/>
              <a:t>Services can also be dependent on other services.</a:t>
            </a:r>
          </a:p>
          <a:p>
            <a:pPr marL="457200" indent="-457200">
              <a:buFont typeface="Wingdings" pitchFamily="2" charset="2"/>
              <a:buNone/>
            </a:pPr>
            <a:endParaRPr lang="en-US" smtClean="0"/>
          </a:p>
        </p:txBody>
      </p:sp>
      <p:pic>
        <p:nvPicPr>
          <p:cNvPr id="32770" name="Picture 2"/>
          <p:cNvPicPr>
            <a:picLocks noChangeAspect="1"/>
          </p:cNvPicPr>
          <p:nvPr/>
        </p:nvPicPr>
        <p:blipFill>
          <a:blip r:embed="rId3"/>
          <a:srcRect/>
          <a:stretch>
            <a:fillRect/>
          </a:stretch>
        </p:blipFill>
        <p:spPr bwMode="auto">
          <a:xfrm>
            <a:off x="2803525" y="2476500"/>
            <a:ext cx="3443288" cy="3871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1"/>
          <p:cNvSpPr>
            <a:spLocks noGrp="1"/>
          </p:cNvSpPr>
          <p:nvPr>
            <p:ph idx="1"/>
          </p:nvPr>
        </p:nvSpPr>
        <p:spPr bwMode="auto">
          <a:xfrm>
            <a:off x="520700" y="1476375"/>
            <a:ext cx="8005763" cy="4960938"/>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Managing Windows Services (continued)</a:t>
            </a:r>
          </a:p>
          <a:p>
            <a:pPr marL="457200" indent="-457200">
              <a:buFont typeface="Wingdings" pitchFamily="2" charset="2"/>
              <a:buNone/>
            </a:pPr>
            <a:r>
              <a:rPr lang="en-US" sz="2000" b="0" smtClean="0"/>
              <a:t>An event is written to the System Event log when a service fails to start.</a:t>
            </a:r>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34818" name="Picture 3"/>
          <p:cNvPicPr>
            <a:picLocks noChangeAspect="1"/>
          </p:cNvPicPr>
          <p:nvPr/>
        </p:nvPicPr>
        <p:blipFill>
          <a:blip r:embed="rId3"/>
          <a:srcRect/>
          <a:stretch>
            <a:fillRect/>
          </a:stretch>
        </p:blipFill>
        <p:spPr bwMode="auto">
          <a:xfrm>
            <a:off x="1857375" y="2776538"/>
            <a:ext cx="5429250" cy="3760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application reports why a particular service failed to start?</a:t>
            </a:r>
          </a:p>
          <a:p>
            <a:pPr marL="457200" indent="-457200">
              <a:buFont typeface="Arial Narrow" pitchFamily="34" charset="0"/>
              <a:buAutoNum type="arabicPeriod"/>
            </a:pPr>
            <a:r>
              <a:rPr lang="en-US" sz="2000" b="0" smtClean="0"/>
              <a:t>When would a user choose to disable a particular service?</a:t>
            </a:r>
          </a:p>
          <a:p>
            <a:pPr marL="457200" indent="-457200">
              <a:buFont typeface="Arial Narrow" pitchFamily="34" charset="0"/>
              <a:buAutoNum type="arabicPeriod"/>
            </a:pPr>
            <a:r>
              <a:rPr lang="en-US" sz="2000" b="0" smtClean="0"/>
              <a:t>What command can stop the spooler service at the command prompt?</a:t>
            </a: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Understanding services</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Explore Windows services.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Learn to manage Windows services.</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8326438"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smtClean="0"/>
          </a:p>
          <a:p>
            <a:pPr marL="457200" indent="-457200">
              <a:buFont typeface="Arial Narrow" pitchFamily="34" charset="0"/>
              <a:buAutoNum type="arabicPeriod"/>
            </a:pPr>
            <a:r>
              <a:rPr lang="en-US" sz="2000" b="0" smtClean="0"/>
              <a:t>List the four startup types for Windows services.</a:t>
            </a:r>
          </a:p>
          <a:p>
            <a:pPr marL="457200" indent="-457200">
              <a:buFont typeface="Arial Narrow" pitchFamily="34" charset="0"/>
              <a:buAutoNum type="arabicPeriod"/>
            </a:pPr>
            <a:r>
              <a:rPr lang="en-US" sz="2000" b="0" smtClean="0"/>
              <a:t>How can you start the Services snap-in from Search Programs And Files?</a:t>
            </a:r>
          </a:p>
          <a:p>
            <a:pPr marL="457200" indent="-457200">
              <a:buFont typeface="Arial Narrow" pitchFamily="34" charset="0"/>
              <a:buAutoNum type="arabicPeriod"/>
            </a:pPr>
            <a:r>
              <a:rPr lang="en-US" sz="2000" b="0" smtClean="0"/>
              <a:t>A service has failed to start; what application would you first use to determine the cause?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body" idx="1"/>
          </p:nvPr>
        </p:nvSpPr>
        <p:spPr bwMode="auto">
          <a:xfrm>
            <a:off x="546100" y="1535113"/>
            <a:ext cx="8104188" cy="50752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Windows Services</a:t>
            </a:r>
          </a:p>
          <a:p>
            <a:pPr marL="457200" indent="-457200">
              <a:buFont typeface="Wingdings" pitchFamily="2" charset="2"/>
              <a:buChar char="§"/>
            </a:pPr>
            <a:r>
              <a:rPr lang="en-US" sz="2000" b="0" smtClean="0"/>
              <a:t>Windows Services include an application type that runs in the system background without a user interface.</a:t>
            </a:r>
          </a:p>
          <a:p>
            <a:pPr marL="457200" indent="-457200">
              <a:buFont typeface="Wingdings" pitchFamily="2" charset="2"/>
              <a:buChar char="§"/>
            </a:pPr>
            <a:r>
              <a:rPr lang="en-US" sz="2000" b="0" smtClean="0"/>
              <a:t>Provide core operating system features, such as event logging, file serving, printing, cryptography, and error reporting.</a:t>
            </a:r>
          </a:p>
          <a:p>
            <a:pPr lvl="1">
              <a:buClr>
                <a:schemeClr val="tx1"/>
              </a:buClr>
              <a:buSzPct val="70000"/>
              <a:buFontTx/>
              <a:buChar char="o"/>
            </a:pPr>
            <a:r>
              <a:rPr lang="en-US" sz="1800" smtClean="0"/>
              <a:t>Antivirus software runs as a Windows service.</a:t>
            </a:r>
          </a:p>
          <a:p>
            <a:pPr marL="457200" indent="-457200">
              <a:buFont typeface="Wingdings" pitchFamily="2" charset="2"/>
              <a:buChar char="§"/>
            </a:pPr>
            <a:r>
              <a:rPr lang="en-US" sz="2000" b="0" smtClean="0"/>
              <a:t>Installed and running services will vary from machine to machine based upon software or features installed.</a:t>
            </a:r>
          </a:p>
          <a:p>
            <a:pPr marL="457200" indent="-457200">
              <a:buFont typeface="Wingdings" pitchFamily="2" charset="2"/>
              <a:buChar char="§"/>
            </a:pPr>
            <a:r>
              <a:rPr lang="en-US" sz="2000" b="0" smtClean="0"/>
              <a:t>Access Services by clicking Start,</a:t>
            </a:r>
            <a:r>
              <a:rPr lang="en-US" sz="2000" b="0" smtClean="0">
                <a:sym typeface="Wingdings" pitchFamily="2" charset="2"/>
              </a:rPr>
              <a:t> typing </a:t>
            </a:r>
            <a:r>
              <a:rPr lang="en-US" sz="2000" smtClean="0">
                <a:sym typeface="Wingdings" pitchFamily="2" charset="2"/>
              </a:rPr>
              <a:t>services.msc </a:t>
            </a:r>
            <a:r>
              <a:rPr lang="en-US" sz="2000" b="0" smtClean="0">
                <a:sym typeface="Wingdings" pitchFamily="2" charset="2"/>
              </a:rPr>
              <a:t>in the Search programs and files field, and pressing ENTER.</a:t>
            </a:r>
          </a:p>
          <a:p>
            <a:pPr marL="457200" indent="-457200">
              <a:buFont typeface="Wingdings" pitchFamily="2" charset="2"/>
              <a:buChar char="§"/>
            </a:pPr>
            <a:r>
              <a:rPr lang="en-US" sz="2000" b="0" smtClean="0">
                <a:sym typeface="Wingdings" pitchFamily="2" charset="2"/>
              </a:rPr>
              <a:t>You also can access Services through the Computer Management application as follows:</a:t>
            </a:r>
          </a:p>
          <a:p>
            <a:pPr lvl="1">
              <a:buClr>
                <a:schemeClr val="tx1"/>
              </a:buClr>
              <a:buSzPct val="70000"/>
              <a:buFontTx/>
              <a:buChar char="o"/>
            </a:pPr>
            <a:r>
              <a:rPr lang="en-US" sz="1800" smtClean="0">
                <a:sym typeface="Wingdings" pitchFamily="2" charset="2"/>
              </a:rPr>
              <a:t>Click Start, right-click Computer and select Manage, locate and expand Services And Applications, and select Services.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82645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Windows Services (continued)</a:t>
            </a:r>
          </a:p>
        </p:txBody>
      </p:sp>
      <p:pic>
        <p:nvPicPr>
          <p:cNvPr id="22530" name="Picture 1"/>
          <p:cNvPicPr>
            <a:picLocks noChangeAspect="1"/>
          </p:cNvPicPr>
          <p:nvPr/>
        </p:nvPicPr>
        <p:blipFill>
          <a:blip r:embed="rId3"/>
          <a:srcRect/>
          <a:stretch>
            <a:fillRect/>
          </a:stretch>
        </p:blipFill>
        <p:spPr bwMode="auto">
          <a:xfrm>
            <a:off x="1765300" y="2147888"/>
            <a:ext cx="5591175" cy="43926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Managing Windows Services</a:t>
            </a:r>
          </a:p>
          <a:p>
            <a:pPr marL="457200" indent="-457200">
              <a:buFont typeface="Wingdings" pitchFamily="2" charset="2"/>
              <a:buChar char="§"/>
            </a:pPr>
            <a:r>
              <a:rPr lang="en-US" sz="2000" b="0" smtClean="0"/>
              <a:t>Four startup types:</a:t>
            </a:r>
          </a:p>
          <a:p>
            <a:pPr lvl="1">
              <a:buClr>
                <a:schemeClr val="tx1"/>
              </a:buClr>
              <a:buSzPct val="70000"/>
              <a:buFontTx/>
              <a:buChar char="o"/>
            </a:pPr>
            <a:r>
              <a:rPr lang="en-US" sz="1800" smtClean="0"/>
              <a:t>Automatic (Delayed Start), Automatic, Manual, and Disabled.</a:t>
            </a:r>
          </a:p>
          <a:p>
            <a:pPr marL="457200" indent="-457200">
              <a:buFont typeface="Wingdings" pitchFamily="2" charset="2"/>
              <a:buChar char="§"/>
            </a:pPr>
            <a:r>
              <a:rPr lang="en-US" sz="2000" b="0" smtClean="0"/>
              <a:t>Disabling a service can help optimize the operating system if the service is not needed.</a:t>
            </a:r>
          </a:p>
        </p:txBody>
      </p:sp>
      <p:pic>
        <p:nvPicPr>
          <p:cNvPr id="24578" name="Picture 1"/>
          <p:cNvPicPr>
            <a:picLocks noChangeAspect="1"/>
          </p:cNvPicPr>
          <p:nvPr/>
        </p:nvPicPr>
        <p:blipFill>
          <a:blip r:embed="rId3"/>
          <a:srcRect/>
          <a:stretch>
            <a:fillRect/>
          </a:stretch>
        </p:blipFill>
        <p:spPr bwMode="auto">
          <a:xfrm>
            <a:off x="3357563" y="3367088"/>
            <a:ext cx="2720975" cy="3065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1"/>
          </p:nvPr>
        </p:nvSpPr>
        <p:spPr bwMode="auto">
          <a:xfrm>
            <a:off x="546100" y="1535113"/>
            <a:ext cx="8389938"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Managing Windows Services (continued)</a:t>
            </a:r>
          </a:p>
          <a:p>
            <a:pPr marL="457200" indent="-457200">
              <a:buFont typeface="Wingdings" pitchFamily="2" charset="2"/>
              <a:buChar char="§"/>
            </a:pPr>
            <a:r>
              <a:rPr lang="en-US" sz="2000" b="0" smtClean="0"/>
              <a:t>Windows services require authentication to run.</a:t>
            </a:r>
          </a:p>
          <a:p>
            <a:pPr marL="457200" indent="-457200">
              <a:buFont typeface="Wingdings" pitchFamily="2" charset="2"/>
              <a:buChar char="§"/>
            </a:pPr>
            <a:r>
              <a:rPr lang="en-US" sz="2000" b="0" smtClean="0"/>
              <a:t>Logon options:</a:t>
            </a:r>
          </a:p>
          <a:p>
            <a:pPr lvl="1">
              <a:buClr>
                <a:schemeClr val="tx1"/>
              </a:buClr>
              <a:buSzPct val="70000"/>
              <a:buFontTx/>
              <a:buChar char="o"/>
            </a:pPr>
            <a:r>
              <a:rPr lang="en-US" sz="1800" smtClean="0"/>
              <a:t>Network Service </a:t>
            </a:r>
          </a:p>
          <a:p>
            <a:pPr lvl="1">
              <a:buClr>
                <a:schemeClr val="tx1"/>
              </a:buClr>
              <a:buSzPct val="70000"/>
              <a:buFontTx/>
              <a:buChar char="o"/>
            </a:pPr>
            <a:r>
              <a:rPr lang="en-US" sz="1800" smtClean="0"/>
              <a:t>Local System Account</a:t>
            </a:r>
          </a:p>
          <a:p>
            <a:pPr lvl="1">
              <a:buClr>
                <a:schemeClr val="tx1"/>
              </a:buClr>
              <a:buSzPct val="70000"/>
              <a:buFontTx/>
              <a:buChar char="o"/>
            </a:pPr>
            <a:r>
              <a:rPr lang="en-US" sz="1800" smtClean="0"/>
              <a:t>User Account</a:t>
            </a:r>
          </a:p>
          <a:p>
            <a:pPr lvl="1"/>
            <a:endParaRPr lang="en-US" sz="1800" smtClean="0"/>
          </a:p>
        </p:txBody>
      </p:sp>
      <p:pic>
        <p:nvPicPr>
          <p:cNvPr id="26626" name="Picture 1"/>
          <p:cNvPicPr>
            <a:picLocks noChangeAspect="1"/>
          </p:cNvPicPr>
          <p:nvPr/>
        </p:nvPicPr>
        <p:blipFill>
          <a:blip r:embed="rId3"/>
          <a:srcRect/>
          <a:stretch>
            <a:fillRect/>
          </a:stretch>
        </p:blipFill>
        <p:spPr bwMode="auto">
          <a:xfrm>
            <a:off x="4732338" y="2717800"/>
            <a:ext cx="3313112" cy="377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1"/>
          <p:cNvSpPr>
            <a:spLocks noGrp="1"/>
          </p:cNvSpPr>
          <p:nvPr>
            <p:ph idx="1"/>
          </p:nvPr>
        </p:nvSpPr>
        <p:spPr bwMode="auto">
          <a:xfrm>
            <a:off x="520700" y="1476375"/>
            <a:ext cx="8018463" cy="4960938"/>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Managing Windows Services (continued)</a:t>
            </a:r>
          </a:p>
          <a:p>
            <a:pPr marL="457200" indent="-457200">
              <a:buFont typeface="Wingdings" pitchFamily="2" charset="2"/>
              <a:buChar char="§"/>
            </a:pPr>
            <a:r>
              <a:rPr lang="en-US" sz="2000" b="0" smtClean="0"/>
              <a:t>Services can be started, stopped, and restarted using Services.msc and the Computer Management Services snap-in.</a:t>
            </a:r>
          </a:p>
          <a:p>
            <a:pPr marL="457200" indent="-457200">
              <a:buFont typeface="Wingdings" pitchFamily="2" charset="2"/>
              <a:buChar char="§"/>
            </a:pPr>
            <a:r>
              <a:rPr lang="en-US" sz="2000" b="0" smtClean="0"/>
              <a:t>Services can be started and stopped through the command-line interface.</a:t>
            </a:r>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28674" name="Picture 2"/>
          <p:cNvPicPr>
            <a:picLocks noChangeAspect="1"/>
          </p:cNvPicPr>
          <p:nvPr/>
        </p:nvPicPr>
        <p:blipFill>
          <a:blip r:embed="rId3"/>
          <a:srcRect/>
          <a:stretch>
            <a:fillRect/>
          </a:stretch>
        </p:blipFill>
        <p:spPr bwMode="auto">
          <a:xfrm>
            <a:off x="2222500" y="3824288"/>
            <a:ext cx="5146675" cy="2570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Managing Windows Services (continued)</a:t>
            </a:r>
          </a:p>
          <a:p>
            <a:pPr marL="457200" indent="-457200">
              <a:buFont typeface="Wingdings" pitchFamily="2" charset="2"/>
              <a:buNone/>
            </a:pPr>
            <a:r>
              <a:rPr lang="en-US" sz="2000" b="0" smtClean="0"/>
              <a:t>Services can be configured to respond to multiple failures.</a:t>
            </a:r>
          </a:p>
          <a:p>
            <a:pPr marL="457200" indent="-457200">
              <a:buFont typeface="Wingdings" pitchFamily="2" charset="2"/>
              <a:buChar char="§"/>
            </a:pPr>
            <a:r>
              <a:rPr lang="en-US" sz="2000" b="0" smtClean="0"/>
              <a:t>Restart The Service.</a:t>
            </a:r>
          </a:p>
          <a:p>
            <a:pPr marL="457200" indent="-457200">
              <a:buFont typeface="Wingdings" pitchFamily="2" charset="2"/>
              <a:buChar char="§"/>
            </a:pPr>
            <a:r>
              <a:rPr lang="en-US" sz="2000" b="0" smtClean="0"/>
              <a:t>Restart The Computer.</a:t>
            </a:r>
          </a:p>
          <a:p>
            <a:pPr marL="457200" indent="-457200">
              <a:buFont typeface="Wingdings" pitchFamily="2" charset="2"/>
              <a:buChar char="§"/>
            </a:pPr>
            <a:r>
              <a:rPr lang="en-US" sz="2000" b="0" smtClean="0"/>
              <a:t>Run A program.</a:t>
            </a:r>
          </a:p>
          <a:p>
            <a:pPr marL="457200" indent="-457200">
              <a:buFont typeface="Wingdings" pitchFamily="2" charset="2"/>
              <a:buNone/>
            </a:pPr>
            <a:endParaRPr lang="en-US" smtClean="0"/>
          </a:p>
        </p:txBody>
      </p:sp>
      <p:pic>
        <p:nvPicPr>
          <p:cNvPr id="30722" name="Picture 3"/>
          <p:cNvPicPr>
            <a:picLocks noChangeAspect="1"/>
          </p:cNvPicPr>
          <p:nvPr/>
        </p:nvPicPr>
        <p:blipFill>
          <a:blip r:embed="rId3"/>
          <a:srcRect/>
          <a:stretch>
            <a:fillRect/>
          </a:stretch>
        </p:blipFill>
        <p:spPr bwMode="auto">
          <a:xfrm>
            <a:off x="4329113" y="2465388"/>
            <a:ext cx="3481387" cy="394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A63BA48-8795-4189-90CD-9E81C044648B}"/>
</file>

<file path=customXml/itemProps2.xml><?xml version="1.0" encoding="utf-8"?>
<ds:datastoreItem xmlns:ds="http://schemas.openxmlformats.org/officeDocument/2006/customXml" ds:itemID="{A5DB3383-7D51-49C3-9418-28C9B9374E1F}"/>
</file>

<file path=customXml/itemProps3.xml><?xml version="1.0" encoding="utf-8"?>
<ds:datastoreItem xmlns:ds="http://schemas.openxmlformats.org/officeDocument/2006/customXml" ds:itemID="{E31A1739-C134-4937-9AB3-E6256E703FE4}"/>
</file>

<file path=docProps/app.xml><?xml version="1.0" encoding="utf-8"?>
<Properties xmlns="http://schemas.openxmlformats.org/officeDocument/2006/extended-properties" xmlns:vt="http://schemas.openxmlformats.org/officeDocument/2006/docPropsVTypes">
  <Template>Eli_Guidelines_New</Template>
  <TotalTime>1128</TotalTime>
  <Words>870</Words>
  <Application>Microsoft Office PowerPoint</Application>
  <PresentationFormat>On-screen Show (4:3)</PresentationFormat>
  <Paragraphs>97</Paragraphs>
  <Slides>12</Slides>
  <Notes>12</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12</vt:i4>
      </vt:variant>
    </vt:vector>
  </HeadingPairs>
  <TitlesOfParts>
    <vt:vector size="18" baseType="lpstr">
      <vt:lpstr>Arial Narrow</vt:lpstr>
      <vt:lpstr>Arial</vt:lpstr>
      <vt:lpstr>Wingdings</vt:lpstr>
      <vt:lpstr>Times New Roman</vt:lpstr>
      <vt:lpstr>Segoe</vt:lpstr>
      <vt:lpstr>Master_Template</vt:lpstr>
      <vt:lpstr>Understand Services</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825</cp:revision>
  <dcterms:created xsi:type="dcterms:W3CDTF">2008-07-15T17:51:11Z</dcterms:created>
  <dcterms:modified xsi:type="dcterms:W3CDTF">2011-05-05T20:58:43Z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