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97" r:id="rId5"/>
    <p:sldId id="349" r:id="rId6"/>
    <p:sldId id="351" r:id="rId7"/>
    <p:sldId id="340" r:id="rId8"/>
    <p:sldId id="350" r:id="rId9"/>
    <p:sldId id="357" r:id="rId10"/>
    <p:sldId id="358" r:id="rId11"/>
    <p:sldId id="339" r:id="rId12"/>
    <p:sldId id="352" r:id="rId13"/>
    <p:sldId id="353" r:id="rId14"/>
    <p:sldId id="356" r:id="rId15"/>
    <p:sldId id="280" r:id="rId16"/>
  </p:sldIdLst>
  <p:sldSz cx="9144000" cy="6858000" type="screen4x3"/>
  <p:notesSz cx="7315200" cy="9601200"/>
  <p:defaultTextStyle>
    <a:defPPr>
      <a:defRPr lang="en-US"/>
    </a:defPPr>
    <a:lvl1pPr algn="l" rtl="0" fontAlgn="base">
      <a:spcBef>
        <a:spcPct val="0"/>
      </a:spcBef>
      <a:spcAft>
        <a:spcPct val="0"/>
      </a:spcAft>
      <a:defRPr b="1" kern="1200">
        <a:solidFill>
          <a:schemeClr val="tx1"/>
        </a:solidFill>
        <a:latin typeface="Arial Narrow" pitchFamily="34" charset="0"/>
        <a:ea typeface="+mn-ea"/>
        <a:cs typeface="Arial" charset="0"/>
      </a:defRPr>
    </a:lvl1pPr>
    <a:lvl2pPr marL="457200" algn="l" rtl="0" fontAlgn="base">
      <a:spcBef>
        <a:spcPct val="0"/>
      </a:spcBef>
      <a:spcAft>
        <a:spcPct val="0"/>
      </a:spcAft>
      <a:defRPr b="1" kern="1200">
        <a:solidFill>
          <a:schemeClr val="tx1"/>
        </a:solidFill>
        <a:latin typeface="Arial Narrow" pitchFamily="34" charset="0"/>
        <a:ea typeface="+mn-ea"/>
        <a:cs typeface="Arial" charset="0"/>
      </a:defRPr>
    </a:lvl2pPr>
    <a:lvl3pPr marL="914400" algn="l" rtl="0" fontAlgn="base">
      <a:spcBef>
        <a:spcPct val="0"/>
      </a:spcBef>
      <a:spcAft>
        <a:spcPct val="0"/>
      </a:spcAft>
      <a:defRPr b="1" kern="1200">
        <a:solidFill>
          <a:schemeClr val="tx1"/>
        </a:solidFill>
        <a:latin typeface="Arial Narrow" pitchFamily="34" charset="0"/>
        <a:ea typeface="+mn-ea"/>
        <a:cs typeface="Arial" charset="0"/>
      </a:defRPr>
    </a:lvl3pPr>
    <a:lvl4pPr marL="1371600" algn="l" rtl="0" fontAlgn="base">
      <a:spcBef>
        <a:spcPct val="0"/>
      </a:spcBef>
      <a:spcAft>
        <a:spcPct val="0"/>
      </a:spcAft>
      <a:defRPr b="1" kern="1200">
        <a:solidFill>
          <a:schemeClr val="tx1"/>
        </a:solidFill>
        <a:latin typeface="Arial Narrow" pitchFamily="34" charset="0"/>
        <a:ea typeface="+mn-ea"/>
        <a:cs typeface="Arial" charset="0"/>
      </a:defRPr>
    </a:lvl4pPr>
    <a:lvl5pPr marL="1828800" algn="l" rtl="0" fontAlgn="base">
      <a:spcBef>
        <a:spcPct val="0"/>
      </a:spcBef>
      <a:spcAft>
        <a:spcPct val="0"/>
      </a:spcAft>
      <a:defRPr b="1" kern="1200">
        <a:solidFill>
          <a:schemeClr val="tx1"/>
        </a:solidFill>
        <a:latin typeface="Arial Narrow" pitchFamily="34" charset="0"/>
        <a:ea typeface="+mn-ea"/>
        <a:cs typeface="Arial" charset="0"/>
      </a:defRPr>
    </a:lvl5pPr>
    <a:lvl6pPr marL="2286000" algn="l" defTabSz="914400" rtl="0" eaLnBrk="1" latinLnBrk="0" hangingPunct="1">
      <a:defRPr b="1" kern="1200">
        <a:solidFill>
          <a:schemeClr val="tx1"/>
        </a:solidFill>
        <a:latin typeface="Arial Narrow" pitchFamily="34" charset="0"/>
        <a:ea typeface="+mn-ea"/>
        <a:cs typeface="Arial" charset="0"/>
      </a:defRPr>
    </a:lvl6pPr>
    <a:lvl7pPr marL="2743200" algn="l" defTabSz="914400" rtl="0" eaLnBrk="1" latinLnBrk="0" hangingPunct="1">
      <a:defRPr b="1" kern="1200">
        <a:solidFill>
          <a:schemeClr val="tx1"/>
        </a:solidFill>
        <a:latin typeface="Arial Narrow" pitchFamily="34" charset="0"/>
        <a:ea typeface="+mn-ea"/>
        <a:cs typeface="Arial" charset="0"/>
      </a:defRPr>
    </a:lvl7pPr>
    <a:lvl8pPr marL="3200400" algn="l" defTabSz="914400" rtl="0" eaLnBrk="1" latinLnBrk="0" hangingPunct="1">
      <a:defRPr b="1" kern="1200">
        <a:solidFill>
          <a:schemeClr val="tx1"/>
        </a:solidFill>
        <a:latin typeface="Arial Narrow" pitchFamily="34" charset="0"/>
        <a:ea typeface="+mn-ea"/>
        <a:cs typeface="Arial" charset="0"/>
      </a:defRPr>
    </a:lvl8pPr>
    <a:lvl9pPr marL="3657600" algn="l" defTabSz="914400" rtl="0" eaLnBrk="1" latinLnBrk="0" hangingPunct="1">
      <a:defRPr b="1" kern="1200">
        <a:solidFill>
          <a:schemeClr val="tx1"/>
        </a:solidFill>
        <a:latin typeface="Arial Narrow"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shan Sattar" initials="" lastIdx="14" clrIdx="0"/>
  <p:cmAuthor id="1" name="Michael Teske" initials="" lastIdx="7" clrIdx="1"/>
  <p:cmAuthor id="2" name="Copyeditor" initials="" lastIdx="6"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4B12E"/>
    <a:srgbClr val="FFC536"/>
    <a:srgbClr val="F4F4F4"/>
    <a:srgbClr val="FF0000"/>
    <a:srgbClr val="E8F6E4"/>
    <a:srgbClr val="EEEFD7"/>
    <a:srgbClr val="FF33CC"/>
    <a:srgbClr val="BBCDE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711" autoAdjust="0"/>
    <p:restoredTop sz="85179" autoAdjust="0"/>
  </p:normalViewPr>
  <p:slideViewPr>
    <p:cSldViewPr snapToGrid="0">
      <p:cViewPr>
        <p:scale>
          <a:sx n="62" d="100"/>
          <a:sy n="62" d="100"/>
        </p:scale>
        <p:origin x="-1020" y="-636"/>
      </p:cViewPr>
      <p:guideLst>
        <p:guide orient="horz" pos="307"/>
        <p:guide orient="horz" pos="478"/>
        <p:guide orient="horz" pos="709"/>
        <p:guide orient="horz" pos="4142"/>
        <p:guide orient="horz" pos="3873"/>
        <p:guide pos="54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9" d="100"/>
          <a:sy n="59" d="100"/>
        </p:scale>
        <p:origin x="-1620" y="-7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defTabSz="960438">
              <a:defRPr sz="1300" b="0">
                <a:latin typeface="Arial" charset="0"/>
              </a:defRPr>
            </a:lvl1pPr>
          </a:lstStyle>
          <a:p>
            <a:pPr>
              <a:defRPr/>
            </a:pPr>
            <a:endParaRPr lang="en-US"/>
          </a:p>
        </p:txBody>
      </p:sp>
      <p:sp>
        <p:nvSpPr>
          <p:cNvPr id="5123" name="Rectangle 3"/>
          <p:cNvSpPr>
            <a:spLocks noGrp="1" noChangeArrowheads="1"/>
          </p:cNvSpPr>
          <p:nvPr>
            <p:ph type="dt" idx="1"/>
          </p:nvPr>
        </p:nvSpPr>
        <p:spPr bwMode="auto">
          <a:xfrm>
            <a:off x="4143375"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algn="r" defTabSz="960438">
              <a:defRPr sz="1300" b="0">
                <a:latin typeface="Arial" charset="0"/>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30250" y="4559300"/>
            <a:ext cx="5854700" cy="432117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defTabSz="960438">
              <a:defRPr sz="1300" b="0">
                <a:latin typeface="Arial" charset="0"/>
              </a:defRPr>
            </a:lvl1pPr>
          </a:lstStyle>
          <a:p>
            <a:pPr>
              <a:defRPr/>
            </a:pPr>
            <a:endParaRPr lang="en-US"/>
          </a:p>
        </p:txBody>
      </p:sp>
      <p:sp>
        <p:nvSpPr>
          <p:cNvPr id="512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algn="r" defTabSz="960438">
              <a:defRPr sz="1300" b="0">
                <a:latin typeface="Arial" charset="0"/>
              </a:defRPr>
            </a:lvl1pPr>
          </a:lstStyle>
          <a:p>
            <a:pPr>
              <a:defRPr/>
            </a:pPr>
            <a:fld id="{1B9CD434-C3FB-4FF3-AF76-0745A96D4E6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a:noFill/>
          <a:ln/>
        </p:spPr>
        <p:txBody>
          <a:bodyPr/>
          <a:lstStyle/>
          <a:p>
            <a:endParaRPr lang="en-US" smtClean="0"/>
          </a:p>
        </p:txBody>
      </p:sp>
      <p:sp>
        <p:nvSpPr>
          <p:cNvPr id="15363" name="Slide Number Placeholder 3"/>
          <p:cNvSpPr>
            <a:spLocks noGrp="1"/>
          </p:cNvSpPr>
          <p:nvPr>
            <p:ph type="sldNum" sz="quarter" idx="5"/>
          </p:nvPr>
        </p:nvSpPr>
        <p:spPr>
          <a:noFill/>
        </p:spPr>
        <p:txBody>
          <a:bodyPr/>
          <a:lstStyle/>
          <a:p>
            <a:fld id="{D0FBBB8B-A617-4A99-9405-C5385642EE74}"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a:buFont typeface="Arial" pitchFamily="34" charset="0"/>
              <a:buNone/>
              <a:defRPr/>
            </a:pPr>
            <a:endParaRPr lang="en-US" dirty="0" smtClean="0"/>
          </a:p>
          <a:p>
            <a:pPr marL="171450" indent="-171450">
              <a:buFont typeface="Arial" pitchFamily="34" charset="0"/>
              <a:buChar char="•"/>
              <a:defRPr/>
            </a:pPr>
            <a:endParaRPr lang="en-US" dirty="0" smtClean="0"/>
          </a:p>
        </p:txBody>
      </p:sp>
      <p:sp>
        <p:nvSpPr>
          <p:cNvPr id="33795" name="Slide Number Placeholder 3"/>
          <p:cNvSpPr>
            <a:spLocks noGrp="1"/>
          </p:cNvSpPr>
          <p:nvPr>
            <p:ph type="sldNum" sz="quarter" idx="5"/>
          </p:nvPr>
        </p:nvSpPr>
        <p:spPr>
          <a:noFill/>
        </p:spPr>
        <p:txBody>
          <a:bodyPr/>
          <a:lstStyle/>
          <a:p>
            <a:fld id="{7A93DD97-FEDB-469B-91C4-A6F1A6D3C35F}"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ln/>
        </p:spPr>
      </p:sp>
      <p:sp>
        <p:nvSpPr>
          <p:cNvPr id="35842" name="Notes Placeholder 2"/>
          <p:cNvSpPr>
            <a:spLocks noGrp="1"/>
          </p:cNvSpPr>
          <p:nvPr>
            <p:ph type="body" idx="1"/>
          </p:nvPr>
        </p:nvSpPr>
        <p:spPr>
          <a:noFill/>
          <a:ln/>
        </p:spPr>
        <p:txBody>
          <a:bodyPr/>
          <a:lstStyle/>
          <a:p>
            <a:pPr marL="171450" indent="-171450"/>
            <a:endParaRPr lang="en-US" smtClean="0"/>
          </a:p>
        </p:txBody>
      </p:sp>
      <p:sp>
        <p:nvSpPr>
          <p:cNvPr id="35843" name="Slide Number Placeholder 3"/>
          <p:cNvSpPr>
            <a:spLocks noGrp="1"/>
          </p:cNvSpPr>
          <p:nvPr>
            <p:ph type="sldNum" sz="quarter" idx="5"/>
          </p:nvPr>
        </p:nvSpPr>
        <p:spPr>
          <a:noFill/>
        </p:spPr>
        <p:txBody>
          <a:bodyPr/>
          <a:lstStyle/>
          <a:p>
            <a:fld id="{881EB82A-0826-4853-9BE4-F96E52CE7877}"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a:ln/>
        </p:spPr>
      </p:sp>
      <p:sp>
        <p:nvSpPr>
          <p:cNvPr id="37890" name="Notes Placeholder 2"/>
          <p:cNvSpPr>
            <a:spLocks noGrp="1"/>
          </p:cNvSpPr>
          <p:nvPr>
            <p:ph type="body" idx="1"/>
          </p:nvPr>
        </p:nvSpPr>
        <p:spPr>
          <a:noFill/>
          <a:ln/>
        </p:spPr>
        <p:txBody>
          <a:bodyPr/>
          <a:lstStyle/>
          <a:p>
            <a:pPr>
              <a:buFont typeface="Wingdings" pitchFamily="2" charset="2"/>
              <a:buChar char="§"/>
            </a:pPr>
            <a:r>
              <a:rPr lang="en-US" b="1" smtClean="0"/>
              <a:t>Security update—</a:t>
            </a:r>
            <a:r>
              <a:rPr lang="en-US" smtClean="0"/>
              <a:t>a broadly released fix for a specific product, addressing a security vulnerability. A security update is often described as having a severity level. The severity can be minimal or critical.  All updates should be applied; however, there are critical and security updates that may need urgent attention.</a:t>
            </a:r>
          </a:p>
          <a:p>
            <a:pPr>
              <a:buFont typeface="Wingdings" pitchFamily="2" charset="2"/>
              <a:buChar char="§"/>
            </a:pPr>
            <a:r>
              <a:rPr lang="en-US" b="1" smtClean="0"/>
              <a:t>hotfix—</a:t>
            </a:r>
            <a:r>
              <a:rPr lang="en-US" smtClean="0"/>
              <a:t>a single package composed of one or more files used to address a problem in a product. Hotfixes address a specific customer situation, are available only through a support relationship with Microsoft, and may not be distributed outside the customer organization without written legal consent from Microsoft. The terms </a:t>
            </a:r>
            <a:r>
              <a:rPr lang="en-US" i="1" smtClean="0"/>
              <a:t>Quick Fix Engineering (QFE) update)</a:t>
            </a:r>
            <a:r>
              <a:rPr lang="en-US" smtClean="0"/>
              <a:t> </a:t>
            </a:r>
            <a:r>
              <a:rPr lang="en-US" i="1" smtClean="0"/>
              <a:t>patch,</a:t>
            </a:r>
            <a:r>
              <a:rPr lang="en-US" smtClean="0"/>
              <a:t> and </a:t>
            </a:r>
            <a:r>
              <a:rPr lang="en-US" i="1" smtClean="0"/>
              <a:t>update</a:t>
            </a:r>
            <a:r>
              <a:rPr lang="en-US" smtClean="0"/>
              <a:t> have been used in the past as synonyms for </a:t>
            </a:r>
            <a:r>
              <a:rPr lang="en-US" i="1" smtClean="0"/>
              <a:t>hotfix. </a:t>
            </a:r>
          </a:p>
          <a:p>
            <a:pPr>
              <a:buFont typeface="Wingdings" pitchFamily="2" charset="2"/>
              <a:buChar char="§"/>
            </a:pPr>
            <a:r>
              <a:rPr lang="en-US" b="1" smtClean="0"/>
              <a:t>service pack</a:t>
            </a:r>
            <a:r>
              <a:rPr lang="en-US" smtClean="0"/>
              <a:t>—A cumulative set of hotfixes, security updates, critical updates, and updates since the release of the product, including many resolved problems that have not been made available through any other software updates. Service packs also may contain a limited number of customer-requested design changes or features. Service packs are broadly distributed and tested by Microsoft, more than any other software updates.</a:t>
            </a:r>
          </a:p>
          <a:p>
            <a:pPr>
              <a:buFont typeface="Wingdings" pitchFamily="2" charset="2"/>
              <a:buChar char="§"/>
            </a:pPr>
            <a:endParaRPr lang="en-US" smtClean="0"/>
          </a:p>
        </p:txBody>
      </p:sp>
      <p:sp>
        <p:nvSpPr>
          <p:cNvPr id="37891" name="Slide Number Placeholder 3"/>
          <p:cNvSpPr>
            <a:spLocks noGrp="1"/>
          </p:cNvSpPr>
          <p:nvPr>
            <p:ph type="sldNum" sz="quarter" idx="5"/>
          </p:nvPr>
        </p:nvSpPr>
        <p:spPr>
          <a:noFill/>
        </p:spPr>
        <p:txBody>
          <a:bodyPr/>
          <a:lstStyle/>
          <a:p>
            <a:fld id="{CBB921FA-4B3A-4FC7-A64C-031BEDC1204F}"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a:ln/>
        </p:spPr>
      </p:sp>
      <p:sp>
        <p:nvSpPr>
          <p:cNvPr id="39938" name="Notes Placeholder 2"/>
          <p:cNvSpPr>
            <a:spLocks noGrp="1"/>
          </p:cNvSpPr>
          <p:nvPr>
            <p:ph type="body" idx="1"/>
          </p:nvPr>
        </p:nvSpPr>
        <p:spPr>
          <a:noFill/>
          <a:ln/>
        </p:spPr>
        <p:txBody>
          <a:bodyPr/>
          <a:lstStyle/>
          <a:p>
            <a:pPr marL="171450" indent="-171450">
              <a:buFontTx/>
              <a:buChar char="•"/>
            </a:pPr>
            <a:r>
              <a:rPr lang="en-US" smtClean="0"/>
              <a:t>Windows Updates can be managed by clicking Start, Control Panel, System And Security, and Windows Update.</a:t>
            </a:r>
          </a:p>
          <a:p>
            <a:pPr marL="171450" indent="-171450">
              <a:buFontTx/>
              <a:buChar char="•"/>
            </a:pPr>
            <a:r>
              <a:rPr lang="en-US" smtClean="0"/>
              <a:t>If a demonstration or virtual machine is available, open Windows Update and click Installed Updates to demonstrate where the installed updates are located and that they also can be removed if they are causing problems.</a:t>
            </a:r>
          </a:p>
        </p:txBody>
      </p:sp>
      <p:sp>
        <p:nvSpPr>
          <p:cNvPr id="39939" name="Slide Number Placeholder 3"/>
          <p:cNvSpPr>
            <a:spLocks noGrp="1"/>
          </p:cNvSpPr>
          <p:nvPr>
            <p:ph type="sldNum" sz="quarter" idx="5"/>
          </p:nvPr>
        </p:nvSpPr>
        <p:spPr>
          <a:noFill/>
        </p:spPr>
        <p:txBody>
          <a:bodyPr/>
          <a:lstStyle/>
          <a:p>
            <a:fld id="{9E139A6F-ED9F-4212-A0EB-BD83CCA6789E}"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marL="171450" indent="-171450">
              <a:buFont typeface="Arial" pitchFamily="34" charset="0"/>
              <a:buNone/>
              <a:defRPr/>
            </a:pPr>
            <a:r>
              <a:rPr lang="en-US" b="1" dirty="0" smtClean="0"/>
              <a:t>Software notifications</a:t>
            </a:r>
            <a:r>
              <a:rPr lang="en-US" dirty="0" smtClean="0"/>
              <a:t>—Will let you know periodically about new programs that can enhance your experiences with your computer and the Internet.</a:t>
            </a:r>
          </a:p>
          <a:p>
            <a:pPr>
              <a:defRPr/>
            </a:pPr>
            <a:endParaRPr lang="en-US" dirty="0" smtClean="0"/>
          </a:p>
        </p:txBody>
      </p:sp>
      <p:sp>
        <p:nvSpPr>
          <p:cNvPr id="41987" name="Slide Number Placeholder 3"/>
          <p:cNvSpPr>
            <a:spLocks noGrp="1"/>
          </p:cNvSpPr>
          <p:nvPr>
            <p:ph type="sldNum" sz="quarter" idx="5"/>
          </p:nvPr>
        </p:nvSpPr>
        <p:spPr>
          <a:noFill/>
        </p:spPr>
        <p:txBody>
          <a:bodyPr/>
          <a:lstStyle/>
          <a:p>
            <a:fld id="{B1C2C25A-7773-48A5-9C88-5AF3753C52AC}"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None/>
              <a:defRPr/>
            </a:pPr>
            <a:r>
              <a:rPr lang="en-US" dirty="0" smtClean="0"/>
              <a:t>1. What is a service pack?</a:t>
            </a:r>
          </a:p>
          <a:p>
            <a:pPr>
              <a:buFont typeface="Arial" pitchFamily="34" charset="0"/>
              <a:buNone/>
              <a:defRPr/>
            </a:pPr>
            <a:r>
              <a:rPr lang="en-US" b="1" dirty="0" smtClean="0"/>
              <a:t>A cumulative set of hotfixes, security updates, critical updates, and updates since the release of the product, including many resolved problems that have not been made available through any other software updates.</a:t>
            </a:r>
          </a:p>
          <a:p>
            <a:pPr>
              <a:buFont typeface="Arial" pitchFamily="34" charset="0"/>
              <a:buNone/>
              <a:defRPr/>
            </a:pPr>
            <a:endParaRPr lang="en-US" b="1" dirty="0" smtClean="0"/>
          </a:p>
          <a:p>
            <a:pPr marL="171450" indent="-171450">
              <a:buFont typeface="Arial" pitchFamily="34" charset="0"/>
              <a:buNone/>
              <a:defRPr/>
            </a:pPr>
            <a:r>
              <a:rPr lang="en-US" dirty="0" smtClean="0"/>
              <a:t>2. What does Action Center do?</a:t>
            </a:r>
          </a:p>
          <a:p>
            <a:pPr>
              <a:buFont typeface="Arial" pitchFamily="34" charset="0"/>
              <a:buNone/>
              <a:defRPr/>
            </a:pPr>
            <a:r>
              <a:rPr lang="en-US" b="1" dirty="0" smtClean="0"/>
              <a:t>Action Center lists important messages about security and maintenance settings that need your attention. </a:t>
            </a:r>
          </a:p>
          <a:p>
            <a:pPr>
              <a:buFont typeface="Arial" pitchFamily="34" charset="0"/>
              <a:buNone/>
              <a:defRPr/>
            </a:pPr>
            <a:endParaRPr lang="en-US" b="1" dirty="0" smtClean="0"/>
          </a:p>
          <a:p>
            <a:pPr marL="171450" indent="-171450">
              <a:buFont typeface="Arial" pitchFamily="34" charset="0"/>
              <a:buNone/>
              <a:defRPr/>
            </a:pPr>
            <a:r>
              <a:rPr lang="en-US" dirty="0" smtClean="0"/>
              <a:t>3. What does Disk Cleanup do?</a:t>
            </a:r>
          </a:p>
          <a:p>
            <a:pPr marL="171450" indent="-171450">
              <a:buFont typeface="Arial" pitchFamily="34" charset="0"/>
              <a:buNone/>
              <a:defRPr/>
            </a:pPr>
            <a:r>
              <a:rPr lang="en-US" b="1" dirty="0" smtClean="0"/>
              <a:t>It removes temporary files, empties the Recycle Bin, and removes a variety of system files and other items that you no </a:t>
            </a:r>
            <a:r>
              <a:rPr lang="en-US" b="1" smtClean="0"/>
              <a:t>longer need.</a:t>
            </a:r>
            <a:endParaRPr lang="en-US" b="1" dirty="0" smtClean="0"/>
          </a:p>
        </p:txBody>
      </p:sp>
      <p:sp>
        <p:nvSpPr>
          <p:cNvPr id="44035" name="Slide Number Placeholder 3"/>
          <p:cNvSpPr>
            <a:spLocks noGrp="1"/>
          </p:cNvSpPr>
          <p:nvPr>
            <p:ph type="sldNum" sz="quarter" idx="5"/>
          </p:nvPr>
        </p:nvSpPr>
        <p:spPr>
          <a:noFill/>
        </p:spPr>
        <p:txBody>
          <a:bodyPr/>
          <a:lstStyle/>
          <a:p>
            <a:fld id="{0B82DABB-C249-46C3-B9F9-2F82F9F6F45B}" type="slidenum">
              <a:rPr lang="en-US" smtClean="0"/>
              <a:pPr/>
              <a:t>15</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a:noFill/>
          <a:ln/>
        </p:spPr>
        <p:txBody>
          <a:bodyPr/>
          <a:lstStyle/>
          <a:p>
            <a:endParaRPr lang="en-US" smtClean="0"/>
          </a:p>
        </p:txBody>
      </p:sp>
      <p:sp>
        <p:nvSpPr>
          <p:cNvPr id="17411" name="Slide Number Placeholder 3"/>
          <p:cNvSpPr>
            <a:spLocks noGrp="1"/>
          </p:cNvSpPr>
          <p:nvPr>
            <p:ph type="sldNum" sz="quarter" idx="5"/>
          </p:nvPr>
        </p:nvSpPr>
        <p:spPr>
          <a:noFill/>
        </p:spPr>
        <p:txBody>
          <a:bodyPr/>
          <a:lstStyle/>
          <a:p>
            <a:fld id="{B84440B0-4483-4D9D-BBCD-CC7759D2C0E4}"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a:noFill/>
          <a:ln/>
        </p:spPr>
        <p:txBody>
          <a:bodyPr/>
          <a:lstStyle/>
          <a:p>
            <a:pPr marL="228600" indent="-228600">
              <a:buFontTx/>
              <a:buAutoNum type="arabicPeriod"/>
            </a:pPr>
            <a:r>
              <a:rPr lang="en-US" smtClean="0"/>
              <a:t>Fragmentation is the scattering of parts of a file over different areas of the disk.</a:t>
            </a:r>
          </a:p>
          <a:p>
            <a:pPr marL="228600" indent="-228600">
              <a:buFontTx/>
              <a:buAutoNum type="arabicPeriod"/>
            </a:pPr>
            <a:r>
              <a:rPr lang="en-US" smtClean="0"/>
              <a:t>Task Scheduler.</a:t>
            </a:r>
          </a:p>
          <a:p>
            <a:pPr marL="228600" indent="-228600">
              <a:buFontTx/>
              <a:buAutoNum type="arabicPeriod"/>
            </a:pPr>
            <a:r>
              <a:rPr lang="en-US" smtClean="0"/>
              <a:t>Disk Defragmenter consolidates fragmented files on your hard drive to improve system performance.</a:t>
            </a:r>
          </a:p>
        </p:txBody>
      </p:sp>
      <p:sp>
        <p:nvSpPr>
          <p:cNvPr id="19459" name="Slide Number Placeholder 3"/>
          <p:cNvSpPr>
            <a:spLocks noGrp="1"/>
          </p:cNvSpPr>
          <p:nvPr>
            <p:ph type="sldNum" sz="quarter" idx="5"/>
          </p:nvPr>
        </p:nvSpPr>
        <p:spPr>
          <a:noFill/>
        </p:spPr>
        <p:txBody>
          <a:bodyPr/>
          <a:lstStyle/>
          <a:p>
            <a:fld id="{C54D791A-A169-4AC7-9747-93C557061806}"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a:noFill/>
          <a:ln/>
        </p:spPr>
        <p:txBody>
          <a:bodyPr/>
          <a:lstStyle/>
          <a:p>
            <a:pPr marL="171450" indent="-171450"/>
            <a:r>
              <a:rPr lang="en-US" smtClean="0"/>
              <a:t>Maintaining your system includes performing scheduled maintenance using the built-in tools and updates, as well as ensuring that the system is clean and free of obstructions that prevent it from getting proper airflow through the fans. Excessive heat and dirt can shorten the longevity of any computer, regardless of updates and software maintenance.</a:t>
            </a:r>
          </a:p>
          <a:p>
            <a:pPr marL="171450" indent="-171450">
              <a:buFontTx/>
              <a:buChar char="•"/>
            </a:pPr>
            <a:endParaRPr lang="en-US" smtClean="0"/>
          </a:p>
        </p:txBody>
      </p:sp>
      <p:sp>
        <p:nvSpPr>
          <p:cNvPr id="21507" name="Slide Number Placeholder 3"/>
          <p:cNvSpPr>
            <a:spLocks noGrp="1"/>
          </p:cNvSpPr>
          <p:nvPr>
            <p:ph type="sldNum" sz="quarter" idx="5"/>
          </p:nvPr>
        </p:nvSpPr>
        <p:spPr>
          <a:noFill/>
        </p:spPr>
        <p:txBody>
          <a:bodyPr/>
          <a:lstStyle/>
          <a:p>
            <a:fld id="{07014FA4-A1A2-42CA-B821-FE540D1534D5}"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a:noFill/>
          <a:ln/>
        </p:spPr>
        <p:txBody>
          <a:bodyPr/>
          <a:lstStyle/>
          <a:p>
            <a:pPr marL="171450" indent="-171450"/>
            <a:r>
              <a:rPr lang="en-US" smtClean="0"/>
              <a:t>Disk Cleanup also can be accessed by clicking Start, All Programs, Accessories, System Tools, and then Disk Cleanup.</a:t>
            </a:r>
          </a:p>
          <a:p>
            <a:pPr marL="171450" indent="-171450">
              <a:buFontTx/>
              <a:buChar char="•"/>
            </a:pPr>
            <a:endParaRPr lang="en-US" smtClean="0"/>
          </a:p>
        </p:txBody>
      </p:sp>
      <p:sp>
        <p:nvSpPr>
          <p:cNvPr id="23555" name="Slide Number Placeholder 3"/>
          <p:cNvSpPr>
            <a:spLocks noGrp="1"/>
          </p:cNvSpPr>
          <p:nvPr>
            <p:ph type="sldNum" sz="quarter" idx="5"/>
          </p:nvPr>
        </p:nvSpPr>
        <p:spPr>
          <a:noFill/>
        </p:spPr>
        <p:txBody>
          <a:bodyPr/>
          <a:lstStyle/>
          <a:p>
            <a:fld id="{9E707174-ACCF-4A8B-8E80-0D46E68DDEC1}"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a:noFill/>
          <a:ln/>
        </p:spPr>
        <p:txBody>
          <a:bodyPr/>
          <a:lstStyle/>
          <a:p>
            <a:pPr marL="171450" indent="-171450"/>
            <a:endParaRPr lang="en-US" smtClean="0"/>
          </a:p>
        </p:txBody>
      </p:sp>
      <p:sp>
        <p:nvSpPr>
          <p:cNvPr id="25603" name="Slide Number Placeholder 3"/>
          <p:cNvSpPr>
            <a:spLocks noGrp="1"/>
          </p:cNvSpPr>
          <p:nvPr>
            <p:ph type="sldNum" sz="quarter" idx="5"/>
          </p:nvPr>
        </p:nvSpPr>
        <p:spPr>
          <a:noFill/>
        </p:spPr>
        <p:txBody>
          <a:bodyPr/>
          <a:lstStyle/>
          <a:p>
            <a:fld id="{1F836538-8E8F-4542-9BEA-4131259C720A}"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a:noFill/>
          <a:ln/>
        </p:spPr>
        <p:txBody>
          <a:bodyPr/>
          <a:lstStyle/>
          <a:p>
            <a:pPr marL="171450" indent="-171450">
              <a:buFontTx/>
              <a:buChar char="•"/>
            </a:pPr>
            <a:r>
              <a:rPr lang="en-US" smtClean="0"/>
              <a:t>If a demonstration or virtual machine is available, start Disk Defragmenter by clicking Start, typing </a:t>
            </a:r>
            <a:r>
              <a:rPr lang="en-US" b="1" smtClean="0"/>
              <a:t>Disk Defragmenter </a:t>
            </a:r>
            <a:r>
              <a:rPr lang="en-US" smtClean="0"/>
              <a:t>in the Search Programs And Files box, and pressing ENTER.</a:t>
            </a:r>
          </a:p>
        </p:txBody>
      </p:sp>
      <p:sp>
        <p:nvSpPr>
          <p:cNvPr id="27651" name="Slide Number Placeholder 3"/>
          <p:cNvSpPr>
            <a:spLocks noGrp="1"/>
          </p:cNvSpPr>
          <p:nvPr>
            <p:ph type="sldNum" sz="quarter" idx="5"/>
          </p:nvPr>
        </p:nvSpPr>
        <p:spPr>
          <a:noFill/>
        </p:spPr>
        <p:txBody>
          <a:bodyPr/>
          <a:lstStyle/>
          <a:p>
            <a:fld id="{4B559FC5-F054-4D52-BC09-4F28607B3AC4}"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29698" name="Notes Placeholder 2"/>
          <p:cNvSpPr>
            <a:spLocks noGrp="1"/>
          </p:cNvSpPr>
          <p:nvPr>
            <p:ph type="body" idx="1"/>
          </p:nvPr>
        </p:nvSpPr>
        <p:spPr>
          <a:noFill/>
          <a:ln/>
        </p:spPr>
        <p:txBody>
          <a:bodyPr/>
          <a:lstStyle/>
          <a:p>
            <a:pPr marL="171450" indent="-171450">
              <a:buFontTx/>
              <a:buChar char="•"/>
            </a:pPr>
            <a:r>
              <a:rPr lang="en-US" smtClean="0"/>
              <a:t>Windows 7 sets a schedule automatically to defragment hard disks, although Disk Defragmenter can be run at any time on any available drive.</a:t>
            </a:r>
          </a:p>
          <a:p>
            <a:pPr marL="171450" indent="-171450">
              <a:buFontTx/>
              <a:buChar char="•"/>
            </a:pPr>
            <a:r>
              <a:rPr lang="en-US" smtClean="0"/>
              <a:t>Secondary drives and external drives also can become fragmented, and they would appear on this screen if they were.</a:t>
            </a:r>
          </a:p>
          <a:p>
            <a:pPr marL="171450" indent="-171450">
              <a:buFontTx/>
              <a:buChar char="•"/>
            </a:pPr>
            <a:endParaRPr lang="en-US" smtClean="0"/>
          </a:p>
          <a:p>
            <a:pPr marL="171450" indent="-171450">
              <a:buFontTx/>
              <a:buChar char="•"/>
            </a:pPr>
            <a:endParaRPr lang="en-US" smtClean="0"/>
          </a:p>
        </p:txBody>
      </p:sp>
      <p:sp>
        <p:nvSpPr>
          <p:cNvPr id="29699" name="Slide Number Placeholder 3"/>
          <p:cNvSpPr>
            <a:spLocks noGrp="1"/>
          </p:cNvSpPr>
          <p:nvPr>
            <p:ph type="sldNum" sz="quarter" idx="5"/>
          </p:nvPr>
        </p:nvSpPr>
        <p:spPr>
          <a:noFill/>
        </p:spPr>
        <p:txBody>
          <a:bodyPr/>
          <a:lstStyle/>
          <a:p>
            <a:fld id="{2326C065-7233-4E17-B1D3-624730D1497F}"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ln/>
        </p:spPr>
        <p:txBody>
          <a:bodyPr/>
          <a:lstStyle/>
          <a:p>
            <a:pPr marL="171450" indent="-171450">
              <a:buFontTx/>
              <a:buChar char="•"/>
            </a:pPr>
            <a:r>
              <a:rPr lang="en-US" smtClean="0"/>
              <a:t>If a demonstration or virtual machine is available, open Action Center by clicking Start, typing </a:t>
            </a:r>
            <a:r>
              <a:rPr lang="en-US" b="1" smtClean="0"/>
              <a:t>Action Center </a:t>
            </a:r>
            <a:r>
              <a:rPr lang="en-US" smtClean="0"/>
              <a:t>in the Search Programs And Files box, and pressing ENTER.</a:t>
            </a:r>
          </a:p>
          <a:p>
            <a:pPr marL="171450" indent="-171450">
              <a:buFontTx/>
              <a:buChar char="•"/>
            </a:pPr>
            <a:endParaRPr lang="en-US" smtClean="0"/>
          </a:p>
        </p:txBody>
      </p:sp>
      <p:sp>
        <p:nvSpPr>
          <p:cNvPr id="31747" name="Slide Number Placeholder 3"/>
          <p:cNvSpPr>
            <a:spLocks noGrp="1"/>
          </p:cNvSpPr>
          <p:nvPr>
            <p:ph type="sldNum" sz="quarter" idx="5"/>
          </p:nvPr>
        </p:nvSpPr>
        <p:spPr>
          <a:noFill/>
        </p:spPr>
        <p:txBody>
          <a:bodyPr/>
          <a:lstStyle/>
          <a:p>
            <a:fld id="{627AF271-6D42-4725-BAE3-57FC802FEBB1}"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31459" name="Rectangle 3"/>
          <p:cNvSpPr>
            <a:spLocks noGrp="1" noChangeArrowheads="1"/>
          </p:cNvSpPr>
          <p:nvPr>
            <p:ph type="ctrTitle"/>
          </p:nvPr>
        </p:nvSpPr>
        <p:spPr>
          <a:xfrm>
            <a:off x="635000" y="1587500"/>
            <a:ext cx="8301038" cy="749300"/>
          </a:xfrm>
          <a:prstGeom prst="rect">
            <a:avLst/>
          </a:prstGeom>
        </p:spPr>
        <p:txBody>
          <a:bodyPr/>
          <a:lstStyle>
            <a:lvl1pPr algn="l">
              <a:lnSpc>
                <a:spcPct val="90000"/>
              </a:lnSpc>
              <a:spcBef>
                <a:spcPct val="40000"/>
              </a:spcBef>
              <a:defRPr sz="2700" b="0" i="0">
                <a:latin typeface="Times New Roman" pitchFamily="18" charset="0"/>
                <a:cs typeface="Times New Roman" pitchFamily="18" charset="0"/>
              </a:defRPr>
            </a:lvl1pPr>
          </a:lstStyle>
          <a:p>
            <a:r>
              <a:rPr lang="en-US" dirty="0"/>
              <a:t>Click to edit Master title style</a:t>
            </a:r>
          </a:p>
        </p:txBody>
      </p:sp>
      <p:sp>
        <p:nvSpPr>
          <p:cNvPr id="531460" name="Rectangle 4"/>
          <p:cNvSpPr>
            <a:spLocks noGrp="1" noChangeArrowheads="1"/>
          </p:cNvSpPr>
          <p:nvPr>
            <p:ph type="subTitle" sz="quarter" idx="1"/>
          </p:nvPr>
        </p:nvSpPr>
        <p:spPr>
          <a:xfrm>
            <a:off x="635000" y="2349500"/>
            <a:ext cx="8301038" cy="3289300"/>
          </a:xfrm>
          <a:prstGeom prst="rect">
            <a:avLst/>
          </a:prstGeom>
        </p:spPr>
        <p:txBody>
          <a:bodyPr lIns="91440" tIns="45720" rIns="91440" bIns="45720"/>
          <a:lstStyle>
            <a:lvl1pPr marL="0" indent="0" algn="l">
              <a:buFont typeface="Wingdings" pitchFamily="2" charset="2"/>
              <a:buNone/>
              <a:defRPr sz="2000" b="0" i="0">
                <a:latin typeface="Times New Roman" pitchFamily="18" charset="0"/>
                <a:cs typeface="Times New Roman" pitchFamily="18" charset="0"/>
              </a:defRPr>
            </a:lvl1pPr>
          </a:lstStyle>
          <a:p>
            <a:r>
              <a:rPr lang="en-US" dirty="0"/>
              <a:t>Click to edit Master subtitle </a:t>
            </a:r>
            <a:r>
              <a:rPr lang="en-US" dirty="0" smtClean="0"/>
              <a:t>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49338" y="1476375"/>
            <a:ext cx="7027862" cy="46656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0163" y="0"/>
            <a:ext cx="1849437" cy="61420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0263" y="0"/>
            <a:ext cx="5397500" cy="61420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20700" y="1476375"/>
            <a:ext cx="7556500" cy="4665663"/>
          </a:xfrm>
          <a:prstGeom prst="rect">
            <a:avLst/>
          </a:prstGeom>
        </p:spPr>
        <p:txBody>
          <a:bodyPr/>
          <a:lstStyle>
            <a:lvl1pPr marL="502920" marR="0" indent="-228600" algn="l" defTabSz="914400" rtl="0" eaLnBrk="0" fontAlgn="base" latinLnBrk="0" hangingPunct="0">
              <a:lnSpc>
                <a:spcPct val="90000"/>
              </a:lnSpc>
              <a:spcBef>
                <a:spcPct val="40000"/>
              </a:spcBef>
              <a:spcAft>
                <a:spcPct val="0"/>
              </a:spcAft>
              <a:buClrTx/>
              <a:buSzPct val="70000"/>
              <a:buFont typeface="Wingdings" charset="2"/>
              <a:buChar char="§"/>
              <a:tabLst/>
              <a:defRPr sz="2400">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049338" y="1476375"/>
            <a:ext cx="3436937"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476375"/>
            <a:ext cx="3438525"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Untitled-no logo.psd"/>
          <p:cNvPicPr>
            <a:picLocks noChangeAspect="1"/>
          </p:cNvPicPr>
          <p:nvPr userDrawn="1"/>
        </p:nvPicPr>
        <p:blipFill>
          <a:blip r:embed="rId13"/>
          <a:srcRect/>
          <a:stretch>
            <a:fillRect/>
          </a:stretch>
        </p:blipFill>
        <p:spPr bwMode="auto">
          <a:xfrm>
            <a:off x="0" y="-44450"/>
            <a:ext cx="9144000" cy="6902450"/>
          </a:xfrm>
          <a:prstGeom prst="rect">
            <a:avLst/>
          </a:prstGeom>
          <a:noFill/>
          <a:ln w="9525">
            <a:noFill/>
            <a:miter lim="800000"/>
            <a:headEnd/>
            <a:tailEnd/>
          </a:ln>
        </p:spPr>
      </p:pic>
      <p:sp>
        <p:nvSpPr>
          <p:cNvPr id="10" name="Rounded Rectangle 9"/>
          <p:cNvSpPr/>
          <p:nvPr userDrawn="1"/>
        </p:nvSpPr>
        <p:spPr bwMode="auto">
          <a:xfrm>
            <a:off x="444500" y="523875"/>
            <a:ext cx="1427163" cy="234950"/>
          </a:xfrm>
          <a:prstGeom prst="roundRect">
            <a:avLst/>
          </a:prstGeom>
          <a:solidFill>
            <a:srgbClr val="E4B12E"/>
          </a:solidFill>
          <a:ln w="9525" cap="flat" cmpd="sng" algn="ctr">
            <a:noFill/>
            <a:prstDash val="solid"/>
            <a:round/>
            <a:headEnd type="none" w="med" len="med"/>
            <a:tailEnd type="none" w="med" len="med"/>
          </a:ln>
          <a:effectLst/>
        </p:spPr>
        <p:txBody>
          <a:bodyPr wrap="none" anchor="ctr"/>
          <a:lstStyle/>
          <a:p>
            <a:pPr algn="ctr" eaLnBrk="0" hangingPunct="0">
              <a:defRPr/>
            </a:pPr>
            <a:endParaRPr lang="en-US">
              <a:cs typeface="+mn-cs"/>
            </a:endParaRPr>
          </a:p>
        </p:txBody>
      </p:sp>
      <p:sp>
        <p:nvSpPr>
          <p:cNvPr id="7" name="TextBox 6"/>
          <p:cNvSpPr txBox="1"/>
          <p:nvPr userDrawn="1"/>
        </p:nvSpPr>
        <p:spPr>
          <a:xfrm>
            <a:off x="360363" y="803275"/>
            <a:ext cx="5618162" cy="369888"/>
          </a:xfrm>
          <a:prstGeom prst="rect">
            <a:avLst/>
          </a:prstGeom>
          <a:noFill/>
        </p:spPr>
        <p:txBody>
          <a:bodyPr>
            <a:spAutoFit/>
          </a:bodyPr>
          <a:lstStyle/>
          <a:p>
            <a:pPr eaLnBrk="0" hangingPunct="0">
              <a:defRPr/>
            </a:pPr>
            <a:r>
              <a:rPr lang="en-US" b="0" dirty="0">
                <a:solidFill>
                  <a:schemeClr val="bg1"/>
                </a:solidFill>
                <a:latin typeface="Times New Roman" pitchFamily="18" charset="0"/>
                <a:cs typeface="Times New Roman" pitchFamily="18" charset="0"/>
              </a:rPr>
              <a:t>10753 Windows Operating System Fundamentals</a:t>
            </a:r>
          </a:p>
        </p:txBody>
      </p:sp>
      <p:sp>
        <p:nvSpPr>
          <p:cNvPr id="8" name="Rectangle 2"/>
          <p:cNvSpPr txBox="1">
            <a:spLocks noChangeArrowheads="1"/>
          </p:cNvSpPr>
          <p:nvPr userDrawn="1"/>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6.2-6.3</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mj-lt"/>
          <a:ea typeface="+mj-ea"/>
          <a:cs typeface="+mj-cs"/>
        </a:defRPr>
      </a:lvl1pPr>
      <a:lvl2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2pPr>
      <a:lvl3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3pPr>
      <a:lvl4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4pPr>
      <a:lvl5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5pPr>
      <a:lvl6pPr marL="4572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6pPr>
      <a:lvl7pPr marL="9144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7pPr>
      <a:lvl8pPr marL="13716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8pPr>
      <a:lvl9pPr marL="18288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9pPr>
    </p:titleStyle>
    <p:bodyStyle>
      <a:lvl1pPr marL="228600" indent="-228600" algn="l" rtl="0" eaLnBrk="0" fontAlgn="base" hangingPunct="0">
        <a:lnSpc>
          <a:spcPct val="90000"/>
        </a:lnSpc>
        <a:spcBef>
          <a:spcPct val="40000"/>
        </a:spcBef>
        <a:spcAft>
          <a:spcPct val="0"/>
        </a:spcAft>
        <a:buClr>
          <a:srgbClr val="8DACD0"/>
        </a:buClr>
        <a:buSzPct val="70000"/>
        <a:buFont typeface="Wingdings" pitchFamily="2" charset="2"/>
        <a:buBlip>
          <a:blip r:embed="rId14"/>
        </a:buBlip>
        <a:defRPr sz="2400" b="1">
          <a:solidFill>
            <a:schemeClr val="tx1"/>
          </a:solidFill>
          <a:latin typeface="+mn-lt"/>
          <a:ea typeface="+mn-ea"/>
          <a:cs typeface="+mn-cs"/>
        </a:defRPr>
      </a:lvl1pPr>
      <a:lvl2pPr marL="631825" indent="-174625" algn="l" rtl="0" eaLnBrk="0" fontAlgn="base" hangingPunct="0">
        <a:lnSpc>
          <a:spcPct val="90000"/>
        </a:lnSpc>
        <a:spcBef>
          <a:spcPct val="40000"/>
        </a:spcBef>
        <a:spcAft>
          <a:spcPct val="0"/>
        </a:spcAft>
        <a:buClr>
          <a:srgbClr val="8DACD0"/>
        </a:buClr>
        <a:buFont typeface="Wingdings" pitchFamily="2" charset="2"/>
        <a:buChar char=""/>
        <a:defRPr sz="2400">
          <a:solidFill>
            <a:schemeClr val="tx1"/>
          </a:solidFill>
          <a:latin typeface="+mn-lt"/>
        </a:defRPr>
      </a:lvl2pPr>
      <a:lvl3pPr marL="860425" indent="-6350" algn="l" rtl="0" eaLnBrk="0" fontAlgn="base" hangingPunct="0">
        <a:lnSpc>
          <a:spcPct val="90000"/>
        </a:lnSpc>
        <a:spcBef>
          <a:spcPct val="40000"/>
        </a:spcBef>
        <a:spcAft>
          <a:spcPct val="0"/>
        </a:spcAft>
        <a:defRPr sz="2000">
          <a:solidFill>
            <a:schemeClr val="tx1"/>
          </a:solidFill>
          <a:latin typeface="+mn-lt"/>
        </a:defRPr>
      </a:lvl3pPr>
      <a:lvl4pPr marL="1089025" indent="282575" algn="l" rtl="0" eaLnBrk="0" fontAlgn="base" hangingPunct="0">
        <a:lnSpc>
          <a:spcPct val="90000"/>
        </a:lnSpc>
        <a:spcBef>
          <a:spcPct val="40000"/>
        </a:spcBef>
        <a:spcAft>
          <a:spcPct val="0"/>
        </a:spcAft>
        <a:defRPr sz="2000">
          <a:solidFill>
            <a:schemeClr val="tx1"/>
          </a:solidFill>
          <a:latin typeface="+mn-lt"/>
        </a:defRPr>
      </a:lvl4pPr>
      <a:lvl5pPr marL="1312863" indent="-1588" algn="l" rtl="0" eaLnBrk="0" fontAlgn="base" hangingPunct="0">
        <a:lnSpc>
          <a:spcPct val="90000"/>
        </a:lnSpc>
        <a:spcBef>
          <a:spcPct val="40000"/>
        </a:spcBef>
        <a:spcAft>
          <a:spcPct val="0"/>
        </a:spcAft>
        <a:defRPr sz="2000">
          <a:solidFill>
            <a:schemeClr val="tx1"/>
          </a:solidFill>
          <a:latin typeface="+mn-lt"/>
        </a:defRPr>
      </a:lvl5pPr>
      <a:lvl6pPr marL="1770063" indent="-1588" algn="l" rtl="0" eaLnBrk="0" fontAlgn="base" hangingPunct="0">
        <a:lnSpc>
          <a:spcPct val="90000"/>
        </a:lnSpc>
        <a:spcBef>
          <a:spcPct val="40000"/>
        </a:spcBef>
        <a:spcAft>
          <a:spcPct val="0"/>
        </a:spcAft>
        <a:defRPr sz="2000">
          <a:solidFill>
            <a:schemeClr val="tx1"/>
          </a:solidFill>
          <a:latin typeface="+mn-lt"/>
        </a:defRPr>
      </a:lvl6pPr>
      <a:lvl7pPr marL="2227263" indent="-1588" algn="l" rtl="0" eaLnBrk="0" fontAlgn="base" hangingPunct="0">
        <a:lnSpc>
          <a:spcPct val="90000"/>
        </a:lnSpc>
        <a:spcBef>
          <a:spcPct val="40000"/>
        </a:spcBef>
        <a:spcAft>
          <a:spcPct val="0"/>
        </a:spcAft>
        <a:defRPr sz="2000">
          <a:solidFill>
            <a:schemeClr val="tx1"/>
          </a:solidFill>
          <a:latin typeface="+mn-lt"/>
        </a:defRPr>
      </a:lvl7pPr>
      <a:lvl8pPr marL="2684463" indent="-1588" algn="l" rtl="0" eaLnBrk="0" fontAlgn="base" hangingPunct="0">
        <a:lnSpc>
          <a:spcPct val="90000"/>
        </a:lnSpc>
        <a:spcBef>
          <a:spcPct val="40000"/>
        </a:spcBef>
        <a:spcAft>
          <a:spcPct val="0"/>
        </a:spcAft>
        <a:defRPr sz="2000">
          <a:solidFill>
            <a:schemeClr val="tx1"/>
          </a:solidFill>
          <a:latin typeface="+mn-lt"/>
        </a:defRPr>
      </a:lvl8pPr>
      <a:lvl9pPr marL="3141663" indent="-1588" algn="l" rtl="0" eaLnBrk="0" fontAlgn="base" hangingPunct="0">
        <a:lnSpc>
          <a:spcPct val="90000"/>
        </a:lnSpc>
        <a:spcBef>
          <a:spcPct val="4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7" name="Picture 2" descr="Untitled-panel.psd"/>
          <p:cNvPicPr>
            <a:picLocks noChangeAspect="1"/>
          </p:cNvPicPr>
          <p:nvPr/>
        </p:nvPicPr>
        <p:blipFill>
          <a:blip r:embed="rId3"/>
          <a:srcRect/>
          <a:stretch>
            <a:fillRect/>
          </a:stretch>
        </p:blipFill>
        <p:spPr bwMode="auto">
          <a:xfrm>
            <a:off x="0" y="-6350"/>
            <a:ext cx="9144000" cy="6864350"/>
          </a:xfrm>
          <a:prstGeom prst="rect">
            <a:avLst/>
          </a:prstGeom>
          <a:noFill/>
          <a:ln w="9525">
            <a:noFill/>
            <a:miter lim="800000"/>
            <a:headEnd/>
            <a:tailEnd/>
          </a:ln>
        </p:spPr>
      </p:pic>
      <p:sp>
        <p:nvSpPr>
          <p:cNvPr id="2050" name="Rectangle 2"/>
          <p:cNvSpPr>
            <a:spLocks noGrp="1" noChangeArrowheads="1"/>
          </p:cNvSpPr>
          <p:nvPr>
            <p:ph type="title" idx="4294967295"/>
          </p:nvPr>
        </p:nvSpPr>
        <p:spPr>
          <a:xfrm>
            <a:off x="373063" y="2325688"/>
            <a:ext cx="7686675" cy="215582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lIns="90488" tIns="44450" rIns="90488" bIns="44450"/>
          <a:lstStyle/>
          <a:p>
            <a:pPr>
              <a:lnSpc>
                <a:spcPct val="90000"/>
              </a:lnSpc>
              <a:defRPr/>
            </a:pPr>
            <a: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Understand Maintenance Tools and Updates</a:t>
            </a:r>
          </a:p>
        </p:txBody>
      </p:sp>
      <p:sp>
        <p:nvSpPr>
          <p:cNvPr id="14339" name="Rounded Rectangle 6"/>
          <p:cNvSpPr>
            <a:spLocks noChangeArrowheads="1"/>
          </p:cNvSpPr>
          <p:nvPr/>
        </p:nvSpPr>
        <p:spPr bwMode="auto">
          <a:xfrm>
            <a:off x="444500" y="523875"/>
            <a:ext cx="1427163" cy="234950"/>
          </a:xfrm>
          <a:prstGeom prst="roundRect">
            <a:avLst>
              <a:gd name="adj" fmla="val 16667"/>
            </a:avLst>
          </a:prstGeom>
          <a:solidFill>
            <a:srgbClr val="E4B12E"/>
          </a:solidFill>
          <a:ln w="9525" algn="ctr">
            <a:noFill/>
            <a:round/>
            <a:headEnd/>
            <a:tailEnd/>
          </a:ln>
        </p:spPr>
        <p:txBody>
          <a:bodyPr wrap="none" anchor="ctr"/>
          <a:lstStyle/>
          <a:p>
            <a:pPr algn="ctr" eaLnBrk="0" hangingPunct="0"/>
            <a:endParaRPr lang="en-US"/>
          </a:p>
        </p:txBody>
      </p:sp>
      <p:sp>
        <p:nvSpPr>
          <p:cNvPr id="14340" name="TextBox 10"/>
          <p:cNvSpPr txBox="1">
            <a:spLocks noChangeArrowheads="1"/>
          </p:cNvSpPr>
          <p:nvPr/>
        </p:nvSpPr>
        <p:spPr bwMode="auto">
          <a:xfrm>
            <a:off x="373063" y="803275"/>
            <a:ext cx="5618162" cy="369888"/>
          </a:xfrm>
          <a:prstGeom prst="rect">
            <a:avLst/>
          </a:prstGeom>
          <a:noFill/>
          <a:ln w="9525">
            <a:noFill/>
            <a:miter lim="800000"/>
            <a:headEnd/>
            <a:tailEnd/>
          </a:ln>
        </p:spPr>
        <p:txBody>
          <a:bodyPr>
            <a:spAutoFit/>
          </a:bodyPr>
          <a:lstStyle/>
          <a:p>
            <a:pPr eaLnBrk="0" hangingPunct="0"/>
            <a:r>
              <a:rPr lang="en-US" b="0">
                <a:solidFill>
                  <a:schemeClr val="bg1"/>
                </a:solidFill>
                <a:latin typeface="Times New Roman" pitchFamily="18" charset="0"/>
                <a:cs typeface="Times New Roman" pitchFamily="18" charset="0"/>
              </a:rPr>
              <a:t>10753 Windows Operating System Fundamentals</a:t>
            </a:r>
          </a:p>
        </p:txBody>
      </p:sp>
      <p:sp>
        <p:nvSpPr>
          <p:cNvPr id="12" name="Rectangle 2"/>
          <p:cNvSpPr txBox="1">
            <a:spLocks noChangeArrowheads="1"/>
          </p:cNvSpPr>
          <p:nvPr/>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6.2-6.3</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Action Center (continued)</a:t>
            </a:r>
            <a:endParaRPr lang="en-US" sz="2800" dirty="0"/>
          </a:p>
          <a:p>
            <a:pPr marL="0" indent="0">
              <a:buFont typeface="Wingdings" charset="2"/>
              <a:buNone/>
              <a:defRPr/>
            </a:pPr>
            <a:endParaRPr lang="en-US" sz="1600" b="0" dirty="0" smtClean="0"/>
          </a:p>
          <a:p>
            <a:pPr marL="0" indent="0">
              <a:buFont typeface="Wingdings" charset="2"/>
              <a:buNone/>
              <a:defRPr/>
            </a:pPr>
            <a:r>
              <a:rPr lang="en-US" sz="2000" b="0" dirty="0" smtClean="0"/>
              <a:t>Configure notifications by </a:t>
            </a:r>
            <a:r>
              <a:rPr lang="en-US" sz="2000" b="0" dirty="0"/>
              <a:t>clicking the Change Action Center </a:t>
            </a:r>
            <a:r>
              <a:rPr lang="en-US" sz="2000" b="0" dirty="0" smtClean="0"/>
              <a:t>Settings link.</a:t>
            </a:r>
            <a:endParaRPr lang="en-US" sz="2000" b="0" dirty="0"/>
          </a:p>
          <a:p>
            <a:pPr marL="285750" indent="-285750">
              <a:defRPr/>
            </a:pPr>
            <a:endParaRPr lang="en-US" sz="1800" b="0" dirty="0"/>
          </a:p>
          <a:p>
            <a:pPr marL="0" indent="0">
              <a:buFont typeface="Wingdings" charset="2"/>
              <a:buNone/>
              <a:defRPr/>
            </a:pPr>
            <a:endParaRPr lang="en-US" sz="1800" b="0" dirty="0" smtClean="0"/>
          </a:p>
        </p:txBody>
      </p:sp>
      <p:pic>
        <p:nvPicPr>
          <p:cNvPr id="32770" name="Picture 1"/>
          <p:cNvPicPr>
            <a:picLocks noChangeAspect="1"/>
          </p:cNvPicPr>
          <p:nvPr/>
        </p:nvPicPr>
        <p:blipFill>
          <a:blip r:embed="rId3"/>
          <a:srcRect/>
          <a:stretch>
            <a:fillRect/>
          </a:stretch>
        </p:blipFill>
        <p:spPr bwMode="auto">
          <a:xfrm>
            <a:off x="2241550" y="2835275"/>
            <a:ext cx="4341813" cy="3563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3"/>
          <p:cNvSpPr>
            <a:spLocks noGrp="1" noChangeArrowheads="1"/>
          </p:cNvSpPr>
          <p:nvPr>
            <p:ph type="body" idx="1"/>
          </p:nvPr>
        </p:nvSpPr>
        <p:spPr bwMode="auto">
          <a:xfrm>
            <a:off x="546100" y="1535113"/>
            <a:ext cx="8039100" cy="5018087"/>
          </a:xfrm>
          <a:noFill/>
          <a:ln>
            <a:miter lim="800000"/>
            <a:headEnd/>
            <a:tailEnd/>
          </a:ln>
        </p:spPr>
        <p:txBody>
          <a:bodyPr vert="horz" wrap="square" lIns="91440" tIns="45720" rIns="91440" bIns="45720" numCol="1" anchor="t" anchorCtr="0" compatLnSpc="1">
            <a:prstTxWarp prst="textNoShape">
              <a:avLst/>
            </a:prstTxWarp>
          </a:bodyPr>
          <a:lstStyle/>
          <a:p>
            <a:pPr marL="457200" indent="-457200">
              <a:lnSpc>
                <a:spcPct val="80000"/>
              </a:lnSpc>
              <a:buFont typeface="Wingdings" pitchFamily="2" charset="2"/>
              <a:buNone/>
            </a:pPr>
            <a:r>
              <a:rPr lang="en-US" sz="2800" smtClean="0"/>
              <a:t>Update Management</a:t>
            </a:r>
            <a:endParaRPr lang="en-US" sz="2800" b="0" smtClean="0"/>
          </a:p>
          <a:p>
            <a:pPr marL="457200" indent="-457200">
              <a:lnSpc>
                <a:spcPct val="80000"/>
              </a:lnSpc>
              <a:buFont typeface="Wingdings" pitchFamily="2" charset="2"/>
              <a:buChar char="§"/>
            </a:pPr>
            <a:r>
              <a:rPr lang="en-US" sz="2000" b="0" smtClean="0"/>
              <a:t>The process for updating software after release.</a:t>
            </a:r>
          </a:p>
          <a:p>
            <a:pPr marL="457200" indent="-457200">
              <a:lnSpc>
                <a:spcPct val="80000"/>
              </a:lnSpc>
              <a:buFont typeface="Wingdings" pitchFamily="2" charset="2"/>
              <a:buChar char="§"/>
            </a:pPr>
            <a:r>
              <a:rPr lang="en-US" sz="2000" b="0" smtClean="0"/>
              <a:t>Microsoft provides periodic software updates.</a:t>
            </a:r>
          </a:p>
          <a:p>
            <a:pPr marL="457200" indent="-457200">
              <a:lnSpc>
                <a:spcPct val="80000"/>
              </a:lnSpc>
              <a:buFont typeface="Wingdings" pitchFamily="2" charset="2"/>
              <a:buChar char="§"/>
            </a:pPr>
            <a:r>
              <a:rPr lang="en-US" sz="2000" b="0" smtClean="0"/>
              <a:t>Every Microsoft product group includes a sustaining engineering team responsible for developing updates to resolve problems.</a:t>
            </a:r>
          </a:p>
          <a:p>
            <a:pPr marL="457200" indent="-457200">
              <a:lnSpc>
                <a:spcPct val="80000"/>
              </a:lnSpc>
              <a:buFont typeface="Wingdings" pitchFamily="2" charset="2"/>
              <a:buChar char="§"/>
            </a:pPr>
            <a:r>
              <a:rPr lang="en-US" sz="2000" b="0" smtClean="0"/>
              <a:t>The update process is as follows:</a:t>
            </a:r>
          </a:p>
          <a:p>
            <a:pPr marL="742950" lvl="1" indent="-285750">
              <a:lnSpc>
                <a:spcPct val="80000"/>
              </a:lnSpc>
              <a:buClrTx/>
              <a:buFont typeface="Arial Narrow" pitchFamily="34" charset="0"/>
              <a:buAutoNum type="arabicPeriod"/>
            </a:pPr>
            <a:r>
              <a:rPr lang="en-US" sz="1800" smtClean="0"/>
              <a:t>Microsoft is made aware of a security vulnerability or other problem.</a:t>
            </a:r>
          </a:p>
          <a:p>
            <a:pPr marL="742950" lvl="1" indent="-285750">
              <a:lnSpc>
                <a:spcPct val="80000"/>
              </a:lnSpc>
              <a:buClrTx/>
              <a:buFont typeface="Arial Narrow" pitchFamily="34" charset="0"/>
              <a:buAutoNum type="arabicPeriod"/>
            </a:pPr>
            <a:r>
              <a:rPr lang="en-US" sz="1800" smtClean="0"/>
              <a:t>The issue is evaluated and verified by the Microsoft Security Response Center.</a:t>
            </a:r>
          </a:p>
          <a:p>
            <a:pPr marL="742950" lvl="1" indent="-285750">
              <a:lnSpc>
                <a:spcPct val="80000"/>
              </a:lnSpc>
              <a:buClrTx/>
              <a:buFont typeface="Arial Narrow" pitchFamily="34" charset="0"/>
              <a:buAutoNum type="arabicPeriod"/>
            </a:pPr>
            <a:r>
              <a:rPr lang="en-US" sz="1800" smtClean="0"/>
              <a:t>The product groups sustaining team creates and tests an update.</a:t>
            </a:r>
          </a:p>
          <a:p>
            <a:pPr marL="742950" lvl="1" indent="-285750">
              <a:lnSpc>
                <a:spcPct val="80000"/>
              </a:lnSpc>
              <a:buClrTx/>
              <a:buFont typeface="Arial Narrow" pitchFamily="34" charset="0"/>
              <a:buAutoNum type="arabicPeriod"/>
            </a:pPr>
            <a:r>
              <a:rPr lang="en-US" sz="1800" smtClean="0"/>
              <a:t>Microsoft distributes the software update through the Microsoft Download Center and other services.</a:t>
            </a:r>
          </a:p>
          <a:p>
            <a:pPr marL="457200" indent="-457200">
              <a:lnSpc>
                <a:spcPct val="80000"/>
              </a:lnSpc>
              <a:buFont typeface="Wingdings" pitchFamily="2" charset="2"/>
              <a:buNone/>
            </a:pPr>
            <a:endParaRPr lang="en-US" sz="1800" b="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3"/>
          <p:cNvSpPr>
            <a:spLocks noGrp="1" noChangeArrowheads="1"/>
          </p:cNvSpPr>
          <p:nvPr>
            <p:ph type="body" idx="1"/>
          </p:nvPr>
        </p:nvSpPr>
        <p:spPr bwMode="auto">
          <a:xfrm>
            <a:off x="546100" y="1438275"/>
            <a:ext cx="7983538" cy="4905375"/>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Update Management</a:t>
            </a:r>
          </a:p>
          <a:p>
            <a:pPr lvl="1"/>
            <a:endParaRPr lang="en-US" sz="2000" smtClean="0"/>
          </a:p>
        </p:txBody>
      </p:sp>
      <p:graphicFrame>
        <p:nvGraphicFramePr>
          <p:cNvPr id="36890" name="Group 26"/>
          <p:cNvGraphicFramePr>
            <a:graphicFrameLocks noGrp="1"/>
          </p:cNvGraphicFramePr>
          <p:nvPr/>
        </p:nvGraphicFramePr>
        <p:xfrm>
          <a:off x="465138" y="2005013"/>
          <a:ext cx="8154987" cy="4470400"/>
        </p:xfrm>
        <a:graphic>
          <a:graphicData uri="http://schemas.openxmlformats.org/drawingml/2006/table">
            <a:tbl>
              <a:tblPr/>
              <a:tblGrid>
                <a:gridCol w="1922462"/>
                <a:gridCol w="6232525"/>
              </a:tblGrid>
              <a:tr h="3778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Narrow" pitchFamily="34" charset="0"/>
                          <a:cs typeface="Arial" charset="0"/>
                        </a:rPr>
                        <a:t>Term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Narrow" pitchFamily="34" charset="0"/>
                          <a:cs typeface="Arial" charset="0"/>
                        </a:rPr>
                        <a:t>Definition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650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cs typeface="Arial" charset="0"/>
                        </a:rPr>
                        <a:t>Security update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3E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cs typeface="Arial" charset="0"/>
                        </a:rPr>
                        <a:t>A broadly released fix for a specific product, addressing a security vulnerability.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3EE"/>
                    </a:solidFill>
                  </a:tcPr>
                </a:tc>
              </a:tr>
              <a:tr h="650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cs typeface="Arial" charset="0"/>
                        </a:rPr>
                        <a:t>Critical update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F1F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cs typeface="Arial" charset="0"/>
                        </a:rPr>
                        <a:t>A broadly released fix for a specific problem, addressing a critical, non-security related bug.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F1F7"/>
                    </a:solidFill>
                  </a:tcPr>
                </a:tc>
              </a:tr>
              <a:tr h="650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cs typeface="Arial" charset="0"/>
                        </a:rPr>
                        <a:t>Update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3E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cs typeface="Arial" charset="0"/>
                        </a:rPr>
                        <a:t>A broadly released fix for a specific problem, addressing a non-critical, non-security related bug.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3EE"/>
                    </a:solidFill>
                  </a:tcPr>
                </a:tc>
              </a:tr>
              <a:tr h="650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cs typeface="Arial" charset="0"/>
                        </a:rPr>
                        <a:t>Hotfix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F1F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cs typeface="Arial" charset="0"/>
                        </a:rPr>
                        <a:t>A single package composed of one or more files used to address a problem in a product.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F1F7"/>
                    </a:solidFill>
                  </a:tcPr>
                </a:tc>
              </a:tr>
              <a:tr h="1489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cs typeface="Arial" charset="0"/>
                        </a:rPr>
                        <a:t>Service pack</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Arial Narrow"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3E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Arial Narrow" pitchFamily="34" charset="0"/>
                          <a:cs typeface="Arial" charset="0"/>
                        </a:rPr>
                        <a:t>A cumulative set of hotfixes, security updates, critical updates, and updates since the release of the product, including many resolved problems that have not been made available through any other software updates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3EE"/>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438275"/>
            <a:ext cx="7983538" cy="4905375"/>
          </a:xfrm>
        </p:spPr>
        <p:txBody>
          <a:bodyPr/>
          <a:lstStyle/>
          <a:p>
            <a:pPr marL="457200" indent="-457200">
              <a:buFont typeface="Wingdings" charset="2"/>
              <a:buNone/>
              <a:defRPr/>
            </a:pPr>
            <a:r>
              <a:rPr lang="en-US" sz="2800" dirty="0" smtClean="0"/>
              <a:t>Update Management (continued)</a:t>
            </a:r>
          </a:p>
          <a:p>
            <a:pPr>
              <a:defRPr/>
            </a:pPr>
            <a:endParaRPr lang="en-US" sz="800" b="0" dirty="0" smtClean="0"/>
          </a:p>
          <a:p>
            <a:pPr>
              <a:defRPr/>
            </a:pPr>
            <a:r>
              <a:rPr lang="en-US" sz="2000" b="0" dirty="0" smtClean="0"/>
              <a:t>Windows Updates—additions to software that can help prevent or fix problems, improve how your computer works, or enhance your computing experience.</a:t>
            </a:r>
          </a:p>
          <a:p>
            <a:pPr>
              <a:defRPr/>
            </a:pPr>
            <a:r>
              <a:rPr lang="en-US" sz="2000" b="0" dirty="0" smtClean="0"/>
              <a:t>Windows Updates can be managed by clicking Start and typing </a:t>
            </a:r>
            <a:r>
              <a:rPr lang="en-US" sz="2000" dirty="0" smtClean="0"/>
              <a:t>Windows Update </a:t>
            </a:r>
            <a:r>
              <a:rPr lang="en-US" sz="2000" b="0" dirty="0" smtClean="0"/>
              <a:t>in the Search Programs And Files field.</a:t>
            </a:r>
          </a:p>
        </p:txBody>
      </p:sp>
      <p:pic>
        <p:nvPicPr>
          <p:cNvPr id="38914" name="Picture 1"/>
          <p:cNvPicPr>
            <a:picLocks noChangeAspect="1"/>
          </p:cNvPicPr>
          <p:nvPr/>
        </p:nvPicPr>
        <p:blipFill>
          <a:blip r:embed="rId3"/>
          <a:srcRect/>
          <a:stretch>
            <a:fillRect/>
          </a:stretch>
        </p:blipFill>
        <p:spPr bwMode="auto">
          <a:xfrm>
            <a:off x="1635125" y="3810000"/>
            <a:ext cx="5888038" cy="2754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3"/>
          <p:cNvSpPr>
            <a:spLocks noGrp="1" noChangeArrowheads="1"/>
          </p:cNvSpPr>
          <p:nvPr>
            <p:ph type="body" idx="1"/>
          </p:nvPr>
        </p:nvSpPr>
        <p:spPr bwMode="auto">
          <a:xfrm>
            <a:off x="546100" y="1438275"/>
            <a:ext cx="7983538" cy="4905375"/>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Update Management (continued)</a:t>
            </a:r>
          </a:p>
          <a:p>
            <a:pPr lvl="1"/>
            <a:endParaRPr lang="en-US" sz="2000" smtClean="0"/>
          </a:p>
        </p:txBody>
      </p:sp>
      <p:pic>
        <p:nvPicPr>
          <p:cNvPr id="40962" name="Picture 1"/>
          <p:cNvPicPr>
            <a:picLocks noChangeAspect="1"/>
          </p:cNvPicPr>
          <p:nvPr/>
        </p:nvPicPr>
        <p:blipFill>
          <a:blip r:embed="rId3"/>
          <a:srcRect/>
          <a:stretch>
            <a:fillRect/>
          </a:stretch>
        </p:blipFill>
        <p:spPr bwMode="auto">
          <a:xfrm>
            <a:off x="1949450" y="2001838"/>
            <a:ext cx="5245100" cy="4481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Lesson Review</a:t>
            </a:r>
          </a:p>
          <a:p>
            <a:pPr marL="457200" indent="-457200">
              <a:buFont typeface="Wingdings" pitchFamily="2" charset="2"/>
              <a:buChar char="§"/>
            </a:pPr>
            <a:endParaRPr lang="en-US" sz="2800" smtClean="0"/>
          </a:p>
          <a:p>
            <a:pPr marL="457200" indent="-457200">
              <a:buFont typeface="Arial Narrow" pitchFamily="34" charset="0"/>
              <a:buAutoNum type="arabicPeriod"/>
            </a:pPr>
            <a:r>
              <a:rPr lang="en-US" sz="2000" b="0" smtClean="0"/>
              <a:t>What is a service pack?</a:t>
            </a:r>
          </a:p>
          <a:p>
            <a:pPr marL="457200" indent="-457200">
              <a:buFont typeface="Arial Narrow" pitchFamily="34" charset="0"/>
              <a:buAutoNum type="arabicPeriod"/>
            </a:pPr>
            <a:r>
              <a:rPr lang="en-US" sz="2000" b="0" smtClean="0"/>
              <a:t>What does Action Center do?</a:t>
            </a:r>
          </a:p>
          <a:p>
            <a:pPr marL="457200" indent="-457200">
              <a:buFont typeface="Arial Narrow" pitchFamily="34" charset="0"/>
              <a:buAutoNum type="arabicPeriod"/>
            </a:pPr>
            <a:r>
              <a:rPr lang="en-US" sz="2000" b="0" smtClean="0"/>
              <a:t>What does Disk Cleanup do?</a:t>
            </a:r>
            <a:endParaRPr lang="en-US" sz="2000" i="1" smtClean="0"/>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txBox="1">
            <a:spLocks noChangeArrowheads="1"/>
          </p:cNvSpPr>
          <p:nvPr/>
        </p:nvSpPr>
        <p:spPr bwMode="auto">
          <a:xfrm>
            <a:off x="622300" y="1497013"/>
            <a:ext cx="8326438" cy="4292600"/>
          </a:xfrm>
          <a:prstGeom prst="rect">
            <a:avLst/>
          </a:prstGeom>
          <a:noFill/>
          <a:ln w="9525">
            <a:noFill/>
            <a:miter lim="800000"/>
            <a:headEnd/>
            <a:tailEnd/>
          </a:ln>
        </p:spPr>
        <p:txBody>
          <a:bodyPr/>
          <a:lstStyle/>
          <a:p>
            <a:pPr marL="457200" indent="-457200" eaLnBrk="0" hangingPunct="0">
              <a:lnSpc>
                <a:spcPct val="90000"/>
              </a:lnSpc>
              <a:spcBef>
                <a:spcPct val="40000"/>
              </a:spcBef>
              <a:buClr>
                <a:srgbClr val="8DACD0"/>
              </a:buClr>
              <a:buSzPct val="70000"/>
              <a:buFont typeface="Wingdings" pitchFamily="2" charset="2"/>
              <a:buNone/>
            </a:pPr>
            <a:r>
              <a:rPr lang="en-US" sz="2800">
                <a:latin typeface="Times New Roman" pitchFamily="18" charset="0"/>
                <a:cs typeface="Times New Roman" pitchFamily="18" charset="0"/>
              </a:rPr>
              <a:t>Lesson Overview</a:t>
            </a:r>
          </a:p>
          <a:p>
            <a:pPr marL="457200" indent="-457200" eaLnBrk="0" hangingPunct="0">
              <a:lnSpc>
                <a:spcPct val="90000"/>
              </a:lnSpc>
              <a:spcBef>
                <a:spcPct val="40000"/>
              </a:spcBef>
              <a:buSzPct val="70000"/>
            </a:pPr>
            <a:endParaRPr lang="en-US" sz="28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Understand maintenance tools and updates.</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In this lesson, you will explore:</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System maintenance and scheduling</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Action Center</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Update management</a:t>
            </a:r>
          </a:p>
          <a:p>
            <a:pPr marL="457200" indent="-457200" eaLnBrk="0" hangingPunct="0">
              <a:lnSpc>
                <a:spcPct val="90000"/>
              </a:lnSpc>
              <a:spcBef>
                <a:spcPct val="40000"/>
              </a:spcBef>
              <a:buSzPct val="70000"/>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200" b="0">
              <a:latin typeface="Segoe"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idx="1"/>
          </p:nvPr>
        </p:nvSpPr>
        <p:spPr bwMode="auto">
          <a:xfrm>
            <a:off x="622300" y="1497013"/>
            <a:ext cx="7874000" cy="4292600"/>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Guiding Questions</a:t>
            </a:r>
          </a:p>
          <a:p>
            <a:pPr marL="457200" indent="-457200">
              <a:buFont typeface="Wingdings" pitchFamily="2" charset="2"/>
              <a:buNone/>
            </a:pPr>
            <a:endParaRPr lang="en-US" sz="2800" b="0" smtClean="0"/>
          </a:p>
          <a:p>
            <a:pPr marL="457200" indent="-457200">
              <a:buFont typeface="Arial Narrow" pitchFamily="34" charset="0"/>
              <a:buAutoNum type="arabicPeriod"/>
            </a:pPr>
            <a:r>
              <a:rPr lang="en-US" sz="2000" b="0" smtClean="0"/>
              <a:t>What is fragmentation? </a:t>
            </a:r>
          </a:p>
          <a:p>
            <a:pPr marL="457200" indent="-457200">
              <a:buFont typeface="Arial Narrow" pitchFamily="34" charset="0"/>
              <a:buAutoNum type="arabicPeriod"/>
            </a:pPr>
            <a:r>
              <a:rPr lang="en-US" sz="2000" b="0" smtClean="0"/>
              <a:t>Which Windows tool can configure applications to run automatically? </a:t>
            </a:r>
          </a:p>
          <a:p>
            <a:pPr marL="457200" indent="-457200">
              <a:buFont typeface="Arial Narrow" pitchFamily="34" charset="0"/>
              <a:buAutoNum type="arabicPeriod"/>
            </a:pPr>
            <a:r>
              <a:rPr lang="en-US" sz="2000" b="0" smtClean="0"/>
              <a:t>What is Disk Defragmenter used for?</a:t>
            </a:r>
          </a:p>
          <a:p>
            <a:pPr marL="457200" indent="-457200">
              <a:buFont typeface="Arial Narrow" pitchFamily="34" charset="0"/>
              <a:buAutoNum type="arabicPeriod"/>
            </a:pPr>
            <a:endParaRPr lang="en-US" sz="2000" b="0" smtClean="0"/>
          </a:p>
          <a:p>
            <a:pPr marL="457200" indent="-457200">
              <a:buFont typeface="Wingdings" pitchFamily="2" charset="2"/>
              <a:buChar char="§"/>
            </a:pPr>
            <a:endParaRPr lang="en-US" sz="2200" b="0" smtClean="0">
              <a:latin typeface="Segoe"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3"/>
          <p:cNvSpPr>
            <a:spLocks noGrp="1" noChangeArrowheads="1"/>
          </p:cNvSpPr>
          <p:nvPr>
            <p:ph type="body" idx="1"/>
          </p:nvPr>
        </p:nvSpPr>
        <p:spPr bwMode="auto">
          <a:xfrm>
            <a:off x="546100" y="1535113"/>
            <a:ext cx="8389938"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System Maintenance and Scheduling</a:t>
            </a:r>
          </a:p>
          <a:p>
            <a:pPr marL="457200" indent="-457200">
              <a:buFont typeface="Wingdings" pitchFamily="2" charset="2"/>
              <a:buChar char="§"/>
            </a:pPr>
            <a:endParaRPr lang="en-US" sz="2000" b="0" smtClean="0"/>
          </a:p>
          <a:p>
            <a:pPr marL="457200" indent="-457200">
              <a:buFont typeface="Wingdings" pitchFamily="2" charset="2"/>
              <a:buChar char="§"/>
            </a:pPr>
            <a:r>
              <a:rPr lang="en-US" sz="2000" b="0" smtClean="0"/>
              <a:t>Microsoft Windows provides several tools for system maintenance.</a:t>
            </a:r>
          </a:p>
          <a:p>
            <a:pPr marL="457200" indent="-457200">
              <a:buFont typeface="Wingdings" pitchFamily="2" charset="2"/>
              <a:buChar char="§"/>
            </a:pPr>
            <a:r>
              <a:rPr lang="en-US" sz="2000" b="0" smtClean="0"/>
              <a:t>Performance can be improved by maintaining the operating system.</a:t>
            </a:r>
          </a:p>
          <a:p>
            <a:pPr marL="457200" indent="-457200">
              <a:buFont typeface="Wingdings" pitchFamily="2" charset="2"/>
              <a:buChar char="§"/>
            </a:pPr>
            <a:r>
              <a:rPr lang="en-US" sz="2000" b="0" smtClean="0"/>
              <a:t>Most common maintenance tasks deal with the file system.</a:t>
            </a:r>
          </a:p>
          <a:p>
            <a:pPr marL="457200" indent="-457200">
              <a:buFont typeface="Wingdings" pitchFamily="2" charset="2"/>
              <a:buChar char="§"/>
            </a:pPr>
            <a:r>
              <a:rPr lang="en-US" sz="2000" b="0" smtClean="0"/>
              <a:t>File system maintenance tools:</a:t>
            </a:r>
          </a:p>
          <a:p>
            <a:pPr marL="585788" lvl="1" indent="-457200">
              <a:buClr>
                <a:schemeClr val="tx1"/>
              </a:buClr>
              <a:buSzPct val="70000"/>
              <a:buFontTx/>
              <a:buChar char="o"/>
            </a:pPr>
            <a:r>
              <a:rPr lang="en-US" sz="1800" smtClean="0"/>
              <a:t>Disk Cleanup</a:t>
            </a:r>
          </a:p>
          <a:p>
            <a:pPr marL="585788" lvl="1" indent="-457200">
              <a:buClr>
                <a:schemeClr val="tx1"/>
              </a:buClr>
              <a:buSzPct val="70000"/>
              <a:buFontTx/>
              <a:buChar char="o"/>
            </a:pPr>
            <a:r>
              <a:rPr lang="en-US" sz="1800" smtClean="0"/>
              <a:t>Disk Defragmenter	</a:t>
            </a:r>
          </a:p>
          <a:p>
            <a:pPr marL="585788" lvl="1" indent="-457200">
              <a:buFont typeface="Wingdings" pitchFamily="2" charset="2"/>
              <a:buChar char="§"/>
            </a:pPr>
            <a:endParaRPr lang="en-US" sz="1800" smtClean="0"/>
          </a:p>
          <a:p>
            <a:pPr marL="457200" indent="-457200">
              <a:buFont typeface="Wingdings" pitchFamily="2" charset="2"/>
              <a:buNone/>
            </a:pPr>
            <a:endParaRPr lang="en-US" sz="1800" b="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Grp="1" noChangeArrowheads="1"/>
          </p:cNvSpPr>
          <p:nvPr>
            <p:ph type="body" idx="1"/>
          </p:nvPr>
        </p:nvSpPr>
        <p:spPr bwMode="auto">
          <a:xfrm>
            <a:off x="546100" y="1535113"/>
            <a:ext cx="8229600"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Disk Cleanup</a:t>
            </a:r>
          </a:p>
          <a:p>
            <a:pPr marL="457200" indent="-457200">
              <a:buFont typeface="Wingdings" pitchFamily="2" charset="2"/>
              <a:buNone/>
            </a:pPr>
            <a:endParaRPr lang="en-US" sz="1400" smtClean="0"/>
          </a:p>
          <a:p>
            <a:pPr marL="585788" lvl="1" indent="-457200">
              <a:buFont typeface="Wingdings" pitchFamily="2" charset="2"/>
              <a:buChar char="§"/>
            </a:pPr>
            <a:endParaRPr lang="en-US" sz="800" smtClean="0"/>
          </a:p>
          <a:p>
            <a:pPr marL="585788" lvl="1" indent="-457200">
              <a:buClr>
                <a:schemeClr val="tx1"/>
              </a:buClr>
              <a:buSzPct val="70000"/>
              <a:buFont typeface="Wingdings" pitchFamily="2" charset="2"/>
              <a:buChar char="§"/>
            </a:pPr>
            <a:r>
              <a:rPr lang="en-US" sz="2000" smtClean="0"/>
              <a:t>Frees space by finding and removing files that are no longer needed.</a:t>
            </a:r>
          </a:p>
          <a:p>
            <a:pPr marL="585788" lvl="1" indent="-457200">
              <a:buClr>
                <a:schemeClr val="tx1"/>
              </a:buClr>
              <a:buSzPct val="70000"/>
              <a:buFont typeface="Wingdings" pitchFamily="2" charset="2"/>
              <a:buChar char="§"/>
            </a:pPr>
            <a:r>
              <a:rPr lang="en-US" sz="2000" smtClean="0"/>
              <a:t>Started by clicking Start and then typing </a:t>
            </a:r>
            <a:r>
              <a:rPr lang="en-US" sz="2000" b="1" smtClean="0"/>
              <a:t>Disk Cleanup </a:t>
            </a:r>
            <a:r>
              <a:rPr lang="en-US" sz="2000" smtClean="0"/>
              <a:t>in the Search Programs And Files field.</a:t>
            </a:r>
          </a:p>
          <a:p>
            <a:pPr marL="585788" lvl="1" indent="-457200">
              <a:buClr>
                <a:schemeClr val="tx1"/>
              </a:buClr>
              <a:buSzPct val="70000"/>
              <a:buFont typeface="Wingdings" pitchFamily="2" charset="2"/>
              <a:buChar char="§"/>
            </a:pPr>
            <a:r>
              <a:rPr lang="en-US" sz="2000" smtClean="0"/>
              <a:t>Select the drive to clean up and click OK.</a:t>
            </a:r>
          </a:p>
          <a:p>
            <a:pPr marL="585788" lvl="1" indent="-457200">
              <a:buClr>
                <a:schemeClr val="tx1"/>
              </a:buClr>
              <a:buSzPct val="70000"/>
              <a:buFont typeface="Wingdings" pitchFamily="2" charset="2"/>
              <a:buChar char="§"/>
            </a:pPr>
            <a:r>
              <a:rPr lang="en-US" sz="2000" smtClean="0"/>
              <a:t>Disk Cleanup searches the volume to identify files that can be removed.</a:t>
            </a:r>
          </a:p>
          <a:p>
            <a:pPr marL="585788" lvl="1" indent="-457200">
              <a:buFont typeface="Wingdings" pitchFamily="2" charset="2"/>
              <a:buChar char="§"/>
            </a:pPr>
            <a:endParaRPr lang="en-US" sz="1800" smtClean="0"/>
          </a:p>
          <a:p>
            <a:pPr marL="457200" indent="-457200">
              <a:buFont typeface="Wingdings" pitchFamily="2" charset="2"/>
              <a:buNone/>
            </a:pPr>
            <a:endParaRPr lang="en-US" sz="1800" b="0" smtClean="0"/>
          </a:p>
        </p:txBody>
      </p:sp>
      <p:grpSp>
        <p:nvGrpSpPr>
          <p:cNvPr id="22530" name="Group 3"/>
          <p:cNvGrpSpPr>
            <a:grpSpLocks/>
          </p:cNvGrpSpPr>
          <p:nvPr/>
        </p:nvGrpSpPr>
        <p:grpSpPr bwMode="auto">
          <a:xfrm>
            <a:off x="603250" y="4529138"/>
            <a:ext cx="7937500" cy="1817687"/>
            <a:chOff x="705846" y="4025900"/>
            <a:chExt cx="7936634" cy="1817687"/>
          </a:xfrm>
        </p:grpSpPr>
        <p:pic>
          <p:nvPicPr>
            <p:cNvPr id="22531" name="Picture 1"/>
            <p:cNvPicPr>
              <a:picLocks noChangeAspect="1"/>
            </p:cNvPicPr>
            <p:nvPr/>
          </p:nvPicPr>
          <p:blipFill>
            <a:blip r:embed="rId3"/>
            <a:srcRect/>
            <a:stretch>
              <a:fillRect/>
            </a:stretch>
          </p:blipFill>
          <p:spPr bwMode="auto">
            <a:xfrm>
              <a:off x="705846" y="4025900"/>
              <a:ext cx="3474041" cy="1817687"/>
            </a:xfrm>
            <a:prstGeom prst="rect">
              <a:avLst/>
            </a:prstGeom>
            <a:noFill/>
            <a:ln w="9525">
              <a:noFill/>
              <a:miter lim="800000"/>
              <a:headEnd/>
              <a:tailEnd/>
            </a:ln>
          </p:spPr>
        </p:pic>
        <p:pic>
          <p:nvPicPr>
            <p:cNvPr id="22532" name="Picture 2"/>
            <p:cNvPicPr>
              <a:picLocks noChangeAspect="1"/>
            </p:cNvPicPr>
            <p:nvPr/>
          </p:nvPicPr>
          <p:blipFill>
            <a:blip r:embed="rId4"/>
            <a:srcRect/>
            <a:stretch>
              <a:fillRect/>
            </a:stretch>
          </p:blipFill>
          <p:spPr bwMode="auto">
            <a:xfrm>
              <a:off x="4289923" y="4025900"/>
              <a:ext cx="4352557" cy="1817687"/>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Disk Cleanup (continued)</a:t>
            </a:r>
            <a:endParaRPr lang="en-US" sz="2000" dirty="0" smtClean="0"/>
          </a:p>
          <a:p>
            <a:pPr marL="128905" lvl="1" indent="0">
              <a:buFont typeface="Wingdings" pitchFamily="2" charset="2"/>
              <a:buNone/>
              <a:defRPr/>
            </a:pPr>
            <a:endParaRPr lang="en-US" sz="2000" dirty="0" smtClean="0"/>
          </a:p>
          <a:p>
            <a:pPr marL="128905" lvl="1" indent="0">
              <a:buFont typeface="Wingdings" pitchFamily="2" charset="2"/>
              <a:buNone/>
              <a:defRPr/>
            </a:pPr>
            <a:r>
              <a:rPr lang="en-US" sz="2000" dirty="0" smtClean="0"/>
              <a:t>Scheduling </a:t>
            </a:r>
            <a:r>
              <a:rPr lang="en-US" sz="2000" dirty="0"/>
              <a:t>Disk Cleanup to run </a:t>
            </a:r>
            <a:r>
              <a:rPr lang="en-US" sz="2000" dirty="0" smtClean="0"/>
              <a:t>regularly using Task Scheduler </a:t>
            </a:r>
            <a:r>
              <a:rPr lang="en-US" sz="2000" dirty="0"/>
              <a:t>can save </a:t>
            </a:r>
            <a:r>
              <a:rPr lang="en-US" sz="2000" dirty="0" smtClean="0"/>
              <a:t>you the </a:t>
            </a:r>
            <a:r>
              <a:rPr lang="en-US" sz="2000" dirty="0"/>
              <a:t>trouble of having to remember to run </a:t>
            </a:r>
            <a:r>
              <a:rPr lang="en-US" sz="2000" dirty="0" smtClean="0"/>
              <a:t>it.</a:t>
            </a:r>
          </a:p>
          <a:p>
            <a:pPr marL="0" indent="0">
              <a:buFont typeface="Wingdings" charset="2"/>
              <a:buNone/>
              <a:defRPr/>
            </a:pPr>
            <a:endParaRPr lang="en-US" sz="1800" b="0" dirty="0" smtClean="0"/>
          </a:p>
        </p:txBody>
      </p:sp>
      <p:pic>
        <p:nvPicPr>
          <p:cNvPr id="24578" name="Picture 1"/>
          <p:cNvPicPr>
            <a:picLocks noChangeAspect="1"/>
          </p:cNvPicPr>
          <p:nvPr/>
        </p:nvPicPr>
        <p:blipFill>
          <a:blip r:embed="rId3"/>
          <a:srcRect/>
          <a:stretch>
            <a:fillRect/>
          </a:stretch>
        </p:blipFill>
        <p:spPr bwMode="auto">
          <a:xfrm>
            <a:off x="2189163" y="3217863"/>
            <a:ext cx="4310062" cy="3182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3"/>
          <p:cNvSpPr>
            <a:spLocks noGrp="1" noChangeArrowheads="1"/>
          </p:cNvSpPr>
          <p:nvPr>
            <p:ph type="body" idx="1"/>
          </p:nvPr>
        </p:nvSpPr>
        <p:spPr bwMode="auto">
          <a:xfrm>
            <a:off x="546100" y="1535113"/>
            <a:ext cx="8064500"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Disk Defragmenter</a:t>
            </a:r>
          </a:p>
          <a:p>
            <a:pPr marL="457200" indent="-457200">
              <a:buFont typeface="Wingdings" pitchFamily="2" charset="2"/>
              <a:buNone/>
            </a:pPr>
            <a:endParaRPr lang="en-US" sz="1600" smtClean="0"/>
          </a:p>
          <a:p>
            <a:pPr marL="457200" indent="-457200">
              <a:buFont typeface="Wingdings" pitchFamily="2" charset="2"/>
              <a:buChar char="§"/>
            </a:pPr>
            <a:endParaRPr lang="en-US" sz="800" b="0" smtClean="0"/>
          </a:p>
          <a:p>
            <a:pPr marL="457200" indent="-457200">
              <a:buFont typeface="Wingdings" pitchFamily="2" charset="2"/>
              <a:buChar char="§"/>
            </a:pPr>
            <a:r>
              <a:rPr lang="en-US" sz="2000" b="0" smtClean="0"/>
              <a:t>After a period of time, most hard drives can become fragmented.</a:t>
            </a:r>
          </a:p>
          <a:p>
            <a:pPr marL="585788" lvl="1" indent="-457200">
              <a:buClr>
                <a:schemeClr val="tx1"/>
              </a:buClr>
              <a:buSzPct val="70000"/>
              <a:buFontTx/>
              <a:buChar char="o"/>
            </a:pPr>
            <a:r>
              <a:rPr lang="en-US" sz="1800" smtClean="0"/>
              <a:t>Fragmentation is the scattering of parts of a file over different areas of the disk. </a:t>
            </a:r>
          </a:p>
          <a:p>
            <a:pPr marL="585788" lvl="1" indent="-457200">
              <a:buClr>
                <a:schemeClr val="tx1"/>
              </a:buClr>
              <a:buSzPct val="70000"/>
              <a:buFontTx/>
              <a:buChar char="o"/>
            </a:pPr>
            <a:r>
              <a:rPr lang="en-US" sz="1800" smtClean="0"/>
              <a:t>It occurs as files on a disk are deleted and new files are added.</a:t>
            </a:r>
          </a:p>
          <a:p>
            <a:pPr marL="585788" lvl="1" indent="-457200">
              <a:buClr>
                <a:schemeClr val="tx1"/>
              </a:buClr>
              <a:buSzPct val="70000"/>
              <a:buFontTx/>
              <a:buChar char="o"/>
            </a:pPr>
            <a:r>
              <a:rPr lang="en-US" sz="1800" smtClean="0"/>
              <a:t>It slows disk access and degrades the overall performance of disk operations.</a:t>
            </a:r>
          </a:p>
          <a:p>
            <a:pPr marL="457200" indent="-457200">
              <a:buFont typeface="Wingdings" pitchFamily="2" charset="2"/>
              <a:buChar char="§"/>
            </a:pPr>
            <a:r>
              <a:rPr lang="en-US" sz="2000" b="0" smtClean="0"/>
              <a:t>Disk Defragmenter consolidates fragmented files on your hard drive to improve system performance.</a:t>
            </a:r>
          </a:p>
          <a:p>
            <a:pPr marL="457200" indent="-457200">
              <a:buFont typeface="Wingdings" pitchFamily="2" charset="2"/>
              <a:buChar char="§"/>
            </a:pPr>
            <a:r>
              <a:rPr lang="en-US" sz="2000" b="0" smtClean="0"/>
              <a:t>It is recommended to run Disk Defragmenter after you have cleaned your drives using Desk Cleanup.</a:t>
            </a:r>
          </a:p>
          <a:p>
            <a:pPr marL="457200" indent="-457200">
              <a:buFont typeface="Wingdings" pitchFamily="2" charset="2"/>
              <a:buChar char="§"/>
            </a:pPr>
            <a:r>
              <a:rPr lang="en-US" sz="2000" b="0" smtClean="0"/>
              <a:t>Open Disk Defragmenter typing </a:t>
            </a:r>
            <a:r>
              <a:rPr lang="en-US" sz="2000" smtClean="0"/>
              <a:t>Disk Defragmenter </a:t>
            </a:r>
            <a:r>
              <a:rPr lang="en-US" sz="2000" b="0" smtClean="0"/>
              <a:t>in the Search Programs And Files box.</a:t>
            </a:r>
          </a:p>
          <a:p>
            <a:pPr marL="457200" indent="-457200">
              <a:buFont typeface="Wingdings" pitchFamily="2" charset="2"/>
              <a:buNone/>
            </a:pPr>
            <a:endParaRPr lang="en-US" sz="2000" b="0" smtClean="0"/>
          </a:p>
          <a:p>
            <a:pPr marL="457200" indent="-457200">
              <a:buFont typeface="Wingdings" pitchFamily="2" charset="2"/>
              <a:buNone/>
            </a:pPr>
            <a:endParaRPr lang="en-US" sz="1800" b="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Disk Defragmenter (continued)</a:t>
            </a:r>
          </a:p>
          <a:p>
            <a:pPr marL="457200" indent="-457200">
              <a:buFont typeface="Wingdings" pitchFamily="2" charset="2"/>
              <a:buNone/>
              <a:defRPr/>
            </a:pPr>
            <a:endParaRPr lang="en-US" sz="1800" dirty="0" smtClean="0"/>
          </a:p>
          <a:p>
            <a:pPr marL="0" indent="0">
              <a:buFont typeface="Wingdings" charset="2"/>
              <a:buNone/>
              <a:defRPr/>
            </a:pPr>
            <a:endParaRPr lang="en-US" sz="1800" b="0" dirty="0"/>
          </a:p>
          <a:p>
            <a:pPr marL="0" indent="0">
              <a:buFont typeface="Wingdings" charset="2"/>
              <a:buNone/>
              <a:defRPr/>
            </a:pPr>
            <a:endParaRPr lang="en-US" sz="1800" b="0" dirty="0" smtClean="0"/>
          </a:p>
        </p:txBody>
      </p:sp>
      <p:pic>
        <p:nvPicPr>
          <p:cNvPr id="28674" name="Picture 1"/>
          <p:cNvPicPr>
            <a:picLocks noChangeAspect="1"/>
          </p:cNvPicPr>
          <p:nvPr/>
        </p:nvPicPr>
        <p:blipFill>
          <a:blip r:embed="rId3"/>
          <a:srcRect/>
          <a:stretch>
            <a:fillRect/>
          </a:stretch>
        </p:blipFill>
        <p:spPr bwMode="auto">
          <a:xfrm>
            <a:off x="2019300" y="2297113"/>
            <a:ext cx="5041900" cy="39830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3"/>
          <p:cNvSpPr>
            <a:spLocks noGrp="1" noChangeArrowheads="1"/>
          </p:cNvSpPr>
          <p:nvPr>
            <p:ph type="body" idx="1"/>
          </p:nvPr>
        </p:nvSpPr>
        <p:spPr bwMode="auto">
          <a:xfrm>
            <a:off x="635000" y="1522413"/>
            <a:ext cx="7962900"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Action Center</a:t>
            </a:r>
          </a:p>
          <a:p>
            <a:pPr marL="457200" indent="-457200">
              <a:buFont typeface="Wingdings" pitchFamily="2" charset="2"/>
              <a:buChar char="§"/>
            </a:pPr>
            <a:endParaRPr lang="en-US" sz="800" b="0" smtClean="0"/>
          </a:p>
          <a:p>
            <a:pPr marL="457200" indent="-457200">
              <a:buFont typeface="Wingdings" pitchFamily="2" charset="2"/>
              <a:buChar char="§"/>
            </a:pPr>
            <a:r>
              <a:rPr lang="en-US" sz="2000" b="0" smtClean="0"/>
              <a:t>Lists important messages about security and maintenance settings that need your attention. </a:t>
            </a:r>
          </a:p>
          <a:p>
            <a:pPr marL="585788" lvl="1" indent="-457200">
              <a:buClr>
                <a:schemeClr val="tx1"/>
              </a:buClr>
              <a:buSzPct val="70000"/>
              <a:buFontTx/>
              <a:buChar char="o"/>
            </a:pPr>
            <a:r>
              <a:rPr lang="en-US" sz="1800" smtClean="0"/>
              <a:t>Red items in Action Center are labeled Important and indicate significant issues that should be addressed soon, such as an outdated antivirus program. </a:t>
            </a:r>
          </a:p>
          <a:p>
            <a:pPr marL="585788" lvl="1" indent="-457200">
              <a:buClr>
                <a:schemeClr val="tx1"/>
              </a:buClr>
              <a:buSzPct val="70000"/>
              <a:buFontTx/>
              <a:buChar char="o"/>
            </a:pPr>
            <a:r>
              <a:rPr lang="en-US" sz="1800" smtClean="0"/>
              <a:t>Yellow items are suggested tasks that you should consider addressing, such as recommended maintenance tasks.</a:t>
            </a:r>
          </a:p>
          <a:p>
            <a:pPr marL="457200" indent="-457200">
              <a:buFont typeface="Wingdings" pitchFamily="2" charset="2"/>
              <a:buChar char="§"/>
            </a:pPr>
            <a:r>
              <a:rPr lang="en-US" sz="2000" b="0" smtClean="0"/>
              <a:t>Action Center can attempt to resolve issues that arise.</a:t>
            </a:r>
          </a:p>
          <a:p>
            <a:pPr marL="457200" indent="-457200">
              <a:buFont typeface="Wingdings" pitchFamily="2" charset="2"/>
              <a:buChar char="§"/>
            </a:pPr>
            <a:r>
              <a:rPr lang="en-US" sz="2000" b="0" smtClean="0"/>
              <a:t>Action Center items will be displayed in the notification area.</a:t>
            </a:r>
          </a:p>
          <a:p>
            <a:pPr marL="457200" indent="-457200">
              <a:buFont typeface="Wingdings" pitchFamily="2" charset="2"/>
              <a:buChar char="§"/>
            </a:pPr>
            <a:endParaRPr lang="en-US" sz="1800" b="0" smtClean="0"/>
          </a:p>
          <a:p>
            <a:pPr marL="457200" indent="-457200">
              <a:buFont typeface="Wingdings" pitchFamily="2" charset="2"/>
              <a:buNone/>
            </a:pPr>
            <a:endParaRPr lang="en-US" sz="1800" b="0" smtClean="0"/>
          </a:p>
          <a:p>
            <a:pPr marL="457200" indent="-457200">
              <a:buFont typeface="Wingdings" pitchFamily="2" charset="2"/>
              <a:buNone/>
            </a:pPr>
            <a:endParaRPr lang="en-US" sz="1800" b="0" smtClean="0"/>
          </a:p>
        </p:txBody>
      </p:sp>
      <p:pic>
        <p:nvPicPr>
          <p:cNvPr id="30722" name="Picture 1"/>
          <p:cNvPicPr>
            <a:picLocks noChangeAspect="1"/>
          </p:cNvPicPr>
          <p:nvPr/>
        </p:nvPicPr>
        <p:blipFill>
          <a:blip r:embed="rId3"/>
          <a:srcRect/>
          <a:stretch>
            <a:fillRect/>
          </a:stretch>
        </p:blipFill>
        <p:spPr bwMode="auto">
          <a:xfrm>
            <a:off x="3409950" y="5172075"/>
            <a:ext cx="2324100" cy="933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aster_Template">
  <a:themeElements>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fontScheme name="Master_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47DD54ED852E4BA5F24D658FCA520E" ma:contentTypeVersion="0" ma:contentTypeDescription="Create a new document." ma:contentTypeScope="" ma:versionID="63ea63ba165c863e6778ad594d017f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8A809978-1D1B-42C0-960B-3D464C8A6D7B}"/>
</file>

<file path=customXml/itemProps2.xml><?xml version="1.0" encoding="utf-8"?>
<ds:datastoreItem xmlns:ds="http://schemas.openxmlformats.org/officeDocument/2006/customXml" ds:itemID="{0A956F99-F109-49CB-84C0-348ABF17A94D}"/>
</file>

<file path=customXml/itemProps3.xml><?xml version="1.0" encoding="utf-8"?>
<ds:datastoreItem xmlns:ds="http://schemas.openxmlformats.org/officeDocument/2006/customXml" ds:itemID="{8C7F2E45-8779-473A-B481-065464A615EB}"/>
</file>

<file path=docProps/app.xml><?xml version="1.0" encoding="utf-8"?>
<Properties xmlns="http://schemas.openxmlformats.org/officeDocument/2006/extended-properties" xmlns:vt="http://schemas.openxmlformats.org/officeDocument/2006/docPropsVTypes">
  <Template>Eli_Guidelines_New</Template>
  <TotalTime>4617</TotalTime>
  <Words>1142</Words>
  <Application>Microsoft Office PowerPoint</Application>
  <PresentationFormat>On-screen Show (4:3)</PresentationFormat>
  <Paragraphs>128</Paragraphs>
  <Slides>15</Slides>
  <Notes>15</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15</vt:i4>
      </vt:variant>
    </vt:vector>
  </HeadingPairs>
  <TitlesOfParts>
    <vt:vector size="21" baseType="lpstr">
      <vt:lpstr>Arial Narrow</vt:lpstr>
      <vt:lpstr>Arial</vt:lpstr>
      <vt:lpstr>Wingdings</vt:lpstr>
      <vt:lpstr>Times New Roman</vt:lpstr>
      <vt:lpstr>Segoe</vt:lpstr>
      <vt:lpstr>Master_Template</vt:lpstr>
      <vt:lpstr>Understand Maintenance Tools and Updates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Version 1.2 - Course Module Slide Options</dc:title>
  <dc:creator>a-janal</dc:creator>
  <dc:description>Updated slides with current text and slide options</dc:description>
  <cp:lastModifiedBy>dkohnen</cp:lastModifiedBy>
  <cp:revision>972</cp:revision>
  <cp:lastPrinted>2011-04-14T22:55:16Z</cp:lastPrinted>
  <dcterms:created xsi:type="dcterms:W3CDTF">2008-07-15T17:51:11Z</dcterms:created>
  <dcterms:modified xsi:type="dcterms:W3CDTF">2011-05-26T20:08:18Z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 of the Modifications">
    <vt:lpwstr>PowerPoint boilerplate for Course module</vt:lpwstr>
  </property>
  <property fmtid="{D5CDD505-2E9C-101B-9397-08002B2CF9AE}" pid="3" name="AddDocumentEventProcessedFirstTime">
    <vt:lpwstr>True</vt:lpwstr>
  </property>
  <property fmtid="{D5CDD505-2E9C-101B-9397-08002B2CF9AE}" pid="4" name="AddDocumentEventProcessedFileUniqueId">
    <vt:lpwstr>88d98604-164e-49f6-944f-def1028c1d63</vt:lpwstr>
  </property>
  <property fmtid="{D5CDD505-2E9C-101B-9397-08002B2CF9AE}" pid="5" name="LastObjectUpdateEventProcessedVersion">
    <vt:lpwstr>2.0</vt:lpwstr>
  </property>
  <property fmtid="{D5CDD505-2E9C-101B-9397-08002B2CF9AE}" pid="6" name="ContentTypeId">
    <vt:lpwstr>0x0101007647DD54ED852E4BA5F24D658FCA520E</vt:lpwstr>
  </property>
  <property fmtid="{D5CDD505-2E9C-101B-9397-08002B2CF9AE}" pid="7" name="_SourceUrl">
    <vt:lpwstr/>
  </property>
  <property fmtid="{D5CDD505-2E9C-101B-9397-08002B2CF9AE}" pid="8" name="AutoVersionDisabled">
    <vt:lpwstr>0</vt:lpwstr>
  </property>
  <property fmtid="{D5CDD505-2E9C-101B-9397-08002B2CF9AE}" pid="9" name="ItemType">
    <vt:lpwstr>1</vt:lpwstr>
  </property>
  <property fmtid="{D5CDD505-2E9C-101B-9397-08002B2CF9AE}" pid="10" name="Order">
    <vt:lpwstr/>
  </property>
  <property fmtid="{D5CDD505-2E9C-101B-9397-08002B2CF9AE}" pid="11" name="_SharedFileIndex">
    <vt:lpwstr/>
  </property>
  <property fmtid="{D5CDD505-2E9C-101B-9397-08002B2CF9AE}" pid="12" name="MetaInfo">
    <vt:lpwstr/>
  </property>
  <property fmtid="{D5CDD505-2E9C-101B-9397-08002B2CF9AE}" pid="13" name="Description">
    <vt:lpwstr/>
  </property>
</Properties>
</file>