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customXml/itemProps3.xml" ContentType="application/vnd.openxmlformats-officedocument.customXmlProperties+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docProps/custom.xml" ContentType="application/vnd.openxmlformats-officedocument.custom-properties+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customXml/itemProps2.xml" ContentType="application/vnd.openxmlformats-officedocument.customXml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Default Extension="gif" ContentType="image/gif"/>
  <Override PartName="/ppt/notesSlides/notesSlide11.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3"/>
  </p:sldMasterIdLst>
  <p:notesMasterIdLst>
    <p:notesMasterId r:id="rId18"/>
  </p:notesMasterIdLst>
  <p:sldIdLst>
    <p:sldId id="256" r:id="rId4"/>
    <p:sldId id="257" r:id="rId5"/>
    <p:sldId id="258" r:id="rId6"/>
    <p:sldId id="275" r:id="rId7"/>
    <p:sldId id="281" r:id="rId8"/>
    <p:sldId id="282" r:id="rId9"/>
    <p:sldId id="290" r:id="rId10"/>
    <p:sldId id="289" r:id="rId11"/>
    <p:sldId id="283" r:id="rId12"/>
    <p:sldId id="291" r:id="rId13"/>
    <p:sldId id="292" r:id="rId14"/>
    <p:sldId id="293" r:id="rId15"/>
    <p:sldId id="294" r:id="rId16"/>
    <p:sldId id="280" r:id="rId17"/>
  </p:sldIdLst>
  <p:sldSz cx="9144000" cy="6858000" type="screen4x3"/>
  <p:notesSz cx="7315200" cy="9601200"/>
  <p:defaultTextStyle>
    <a:defPPr>
      <a:defRPr lang="en-US"/>
    </a:defPPr>
    <a:lvl1pPr algn="l" rtl="0" fontAlgn="base">
      <a:spcBef>
        <a:spcPct val="0"/>
      </a:spcBef>
      <a:spcAft>
        <a:spcPct val="0"/>
      </a:spcAft>
      <a:defRPr b="1" kern="1200">
        <a:solidFill>
          <a:schemeClr val="tx1"/>
        </a:solidFill>
        <a:latin typeface="Arial Narrow" pitchFamily="34" charset="0"/>
        <a:ea typeface="+mn-ea"/>
        <a:cs typeface="+mn-cs"/>
      </a:defRPr>
    </a:lvl1pPr>
    <a:lvl2pPr marL="457200" algn="l" rtl="0" fontAlgn="base">
      <a:spcBef>
        <a:spcPct val="0"/>
      </a:spcBef>
      <a:spcAft>
        <a:spcPct val="0"/>
      </a:spcAft>
      <a:defRPr b="1" kern="1200">
        <a:solidFill>
          <a:schemeClr val="tx1"/>
        </a:solidFill>
        <a:latin typeface="Arial Narrow" pitchFamily="34" charset="0"/>
        <a:ea typeface="+mn-ea"/>
        <a:cs typeface="+mn-cs"/>
      </a:defRPr>
    </a:lvl2pPr>
    <a:lvl3pPr marL="914400" algn="l" rtl="0" fontAlgn="base">
      <a:spcBef>
        <a:spcPct val="0"/>
      </a:spcBef>
      <a:spcAft>
        <a:spcPct val="0"/>
      </a:spcAft>
      <a:defRPr b="1" kern="1200">
        <a:solidFill>
          <a:schemeClr val="tx1"/>
        </a:solidFill>
        <a:latin typeface="Arial Narrow" pitchFamily="34" charset="0"/>
        <a:ea typeface="+mn-ea"/>
        <a:cs typeface="+mn-cs"/>
      </a:defRPr>
    </a:lvl3pPr>
    <a:lvl4pPr marL="1371600" algn="l" rtl="0" fontAlgn="base">
      <a:spcBef>
        <a:spcPct val="0"/>
      </a:spcBef>
      <a:spcAft>
        <a:spcPct val="0"/>
      </a:spcAft>
      <a:defRPr b="1" kern="1200">
        <a:solidFill>
          <a:schemeClr val="tx1"/>
        </a:solidFill>
        <a:latin typeface="Arial Narrow" pitchFamily="34" charset="0"/>
        <a:ea typeface="+mn-ea"/>
        <a:cs typeface="+mn-cs"/>
      </a:defRPr>
    </a:lvl4pPr>
    <a:lvl5pPr marL="1828800" algn="l" rtl="0" fontAlgn="base">
      <a:spcBef>
        <a:spcPct val="0"/>
      </a:spcBef>
      <a:spcAft>
        <a:spcPct val="0"/>
      </a:spcAft>
      <a:defRPr b="1" kern="1200">
        <a:solidFill>
          <a:schemeClr val="tx1"/>
        </a:solidFill>
        <a:latin typeface="Arial Narrow" pitchFamily="34" charset="0"/>
        <a:ea typeface="+mn-ea"/>
        <a:cs typeface="+mn-cs"/>
      </a:defRPr>
    </a:lvl5pPr>
    <a:lvl6pPr marL="2286000" algn="l" defTabSz="914400" rtl="0" eaLnBrk="1" latinLnBrk="0" hangingPunct="1">
      <a:defRPr b="1" kern="1200">
        <a:solidFill>
          <a:schemeClr val="tx1"/>
        </a:solidFill>
        <a:latin typeface="Arial Narrow" pitchFamily="34" charset="0"/>
        <a:ea typeface="+mn-ea"/>
        <a:cs typeface="+mn-cs"/>
      </a:defRPr>
    </a:lvl6pPr>
    <a:lvl7pPr marL="2743200" algn="l" defTabSz="914400" rtl="0" eaLnBrk="1" latinLnBrk="0" hangingPunct="1">
      <a:defRPr b="1" kern="1200">
        <a:solidFill>
          <a:schemeClr val="tx1"/>
        </a:solidFill>
        <a:latin typeface="Arial Narrow" pitchFamily="34" charset="0"/>
        <a:ea typeface="+mn-ea"/>
        <a:cs typeface="+mn-cs"/>
      </a:defRPr>
    </a:lvl7pPr>
    <a:lvl8pPr marL="3200400" algn="l" defTabSz="914400" rtl="0" eaLnBrk="1" latinLnBrk="0" hangingPunct="1">
      <a:defRPr b="1" kern="1200">
        <a:solidFill>
          <a:schemeClr val="tx1"/>
        </a:solidFill>
        <a:latin typeface="Arial Narrow" pitchFamily="34" charset="0"/>
        <a:ea typeface="+mn-ea"/>
        <a:cs typeface="+mn-cs"/>
      </a:defRPr>
    </a:lvl8pPr>
    <a:lvl9pPr marL="3657600" algn="l" defTabSz="914400" rtl="0" eaLnBrk="1" latinLnBrk="0" hangingPunct="1">
      <a:defRPr b="1" kern="1200">
        <a:solidFill>
          <a:schemeClr val="tx1"/>
        </a:solidFill>
        <a:latin typeface="Arial Narrow" pitchFamily="34"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Zeshan Sattar" initials="" lastIdx="11" clrIdx="0"/>
  <p:cmAuthor id="1" name="Patricia Phillips (Bookey Consulting)" initials="" lastIdx="6" clrIdx="1"/>
  <p:cmAuthor id="2" name="Michael Teske" initials="" lastIdx="6" clrIdx="2"/>
  <p:cmAuthor id="3" name="Susan" initials="" lastIdx="14"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E4B12E"/>
    <a:srgbClr val="FFC536"/>
    <a:srgbClr val="F4F4F4"/>
    <a:srgbClr val="FF0000"/>
    <a:srgbClr val="E8F6E4"/>
    <a:srgbClr val="EEEFD7"/>
    <a:srgbClr val="FF33CC"/>
    <a:srgbClr val="BBCDE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599" autoAdjust="0"/>
    <p:restoredTop sz="79967" autoAdjust="0"/>
  </p:normalViewPr>
  <p:slideViewPr>
    <p:cSldViewPr snapToGrid="0">
      <p:cViewPr>
        <p:scale>
          <a:sx n="75" d="100"/>
          <a:sy n="75" d="100"/>
        </p:scale>
        <p:origin x="-1122" y="-312"/>
      </p:cViewPr>
      <p:guideLst>
        <p:guide orient="horz" pos="307"/>
        <p:guide orient="horz" pos="478"/>
        <p:guide orient="horz" pos="709"/>
        <p:guide orient="horz" pos="4142"/>
        <p:guide orient="horz" pos="3873"/>
        <p:guide pos="5493"/>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59" d="100"/>
          <a:sy n="59" d="100"/>
        </p:scale>
        <p:origin x="-1620" y="-78"/>
      </p:cViewPr>
      <p:guideLst>
        <p:guide orient="horz" pos="3024"/>
        <p:guide pos="2304"/>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notesMaster" Target="notesMasters/notesMaster1.xml"/><Relationship Id="rId3" Type="http://schemas.openxmlformats.org/officeDocument/2006/relationships/slideMaster" Target="slideMasters/slideMaster1.xml"/><Relationship Id="rId21"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 Type="http://schemas.openxmlformats.org/officeDocument/2006/relationships/customXml" Target="../customXml/item2.xml"/><Relationship Id="rId16" Type="http://schemas.openxmlformats.org/officeDocument/2006/relationships/slide" Target="slides/slide13.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customXml" Target="../customXml/item3.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commentAuthors" Target="commentAuthor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3170238" cy="479425"/>
          </a:xfrm>
          <a:prstGeom prst="rect">
            <a:avLst/>
          </a:prstGeom>
          <a:noFill/>
          <a:ln w="9525">
            <a:noFill/>
            <a:miter lim="800000"/>
            <a:headEnd/>
            <a:tailEnd/>
          </a:ln>
        </p:spPr>
        <p:txBody>
          <a:bodyPr vert="horz" wrap="square" lIns="96103" tIns="48052" rIns="96103" bIns="48052" numCol="1" anchor="t" anchorCtr="0" compatLnSpc="1">
            <a:prstTxWarp prst="textNoShape">
              <a:avLst/>
            </a:prstTxWarp>
          </a:bodyPr>
          <a:lstStyle>
            <a:lvl1pPr defTabSz="960438">
              <a:defRPr sz="1300" b="0">
                <a:latin typeface="Arial" charset="0"/>
              </a:defRPr>
            </a:lvl1pPr>
          </a:lstStyle>
          <a:p>
            <a:endParaRPr lang="en-US"/>
          </a:p>
        </p:txBody>
      </p:sp>
      <p:sp>
        <p:nvSpPr>
          <p:cNvPr id="5123" name="Rectangle 3"/>
          <p:cNvSpPr>
            <a:spLocks noGrp="1" noChangeArrowheads="1"/>
          </p:cNvSpPr>
          <p:nvPr>
            <p:ph type="dt" idx="1"/>
          </p:nvPr>
        </p:nvSpPr>
        <p:spPr bwMode="auto">
          <a:xfrm>
            <a:off x="4143375" y="0"/>
            <a:ext cx="3170238" cy="479425"/>
          </a:xfrm>
          <a:prstGeom prst="rect">
            <a:avLst/>
          </a:prstGeom>
          <a:noFill/>
          <a:ln w="9525">
            <a:noFill/>
            <a:miter lim="800000"/>
            <a:headEnd/>
            <a:tailEnd/>
          </a:ln>
        </p:spPr>
        <p:txBody>
          <a:bodyPr vert="horz" wrap="square" lIns="96103" tIns="48052" rIns="96103" bIns="48052" numCol="1" anchor="t" anchorCtr="0" compatLnSpc="1">
            <a:prstTxWarp prst="textNoShape">
              <a:avLst/>
            </a:prstTxWarp>
          </a:bodyPr>
          <a:lstStyle>
            <a:lvl1pPr algn="r" defTabSz="960438">
              <a:defRPr sz="1300" b="0">
                <a:latin typeface="Arial" charset="0"/>
              </a:defRPr>
            </a:lvl1pPr>
          </a:lstStyle>
          <a:p>
            <a:endParaRPr lang="en-US"/>
          </a:p>
        </p:txBody>
      </p:sp>
      <p:sp>
        <p:nvSpPr>
          <p:cNvPr id="13316" name="Rectangle 4"/>
          <p:cNvSpPr>
            <a:spLocks noGrp="1" noRot="1" noChangeAspect="1" noChangeArrowheads="1" noTextEdit="1"/>
          </p:cNvSpPr>
          <p:nvPr>
            <p:ph type="sldImg" idx="2"/>
          </p:nvPr>
        </p:nvSpPr>
        <p:spPr bwMode="auto">
          <a:xfrm>
            <a:off x="1257300" y="720725"/>
            <a:ext cx="4800600" cy="3600450"/>
          </a:xfrm>
          <a:prstGeom prst="rect">
            <a:avLst/>
          </a:prstGeom>
          <a:noFill/>
          <a:ln w="9525">
            <a:solidFill>
              <a:srgbClr val="000000"/>
            </a:solidFill>
            <a:miter lim="800000"/>
            <a:headEnd/>
            <a:tailEnd/>
          </a:ln>
        </p:spPr>
      </p:sp>
      <p:sp>
        <p:nvSpPr>
          <p:cNvPr id="5125" name="Rectangle 5"/>
          <p:cNvSpPr>
            <a:spLocks noGrp="1" noChangeArrowheads="1"/>
          </p:cNvSpPr>
          <p:nvPr>
            <p:ph type="body" sz="quarter" idx="3"/>
          </p:nvPr>
        </p:nvSpPr>
        <p:spPr bwMode="auto">
          <a:xfrm>
            <a:off x="730250" y="4559300"/>
            <a:ext cx="5854700" cy="4321175"/>
          </a:xfrm>
          <a:prstGeom prst="rect">
            <a:avLst/>
          </a:prstGeom>
          <a:noFill/>
          <a:ln w="9525">
            <a:noFill/>
            <a:miter lim="800000"/>
            <a:headEnd/>
            <a:tailEnd/>
          </a:ln>
        </p:spPr>
        <p:txBody>
          <a:bodyPr vert="horz" wrap="square" lIns="96103" tIns="48052" rIns="96103" bIns="48052"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126" name="Rectangle 6"/>
          <p:cNvSpPr>
            <a:spLocks noGrp="1" noChangeArrowheads="1"/>
          </p:cNvSpPr>
          <p:nvPr>
            <p:ph type="ftr" sz="quarter" idx="4"/>
          </p:nvPr>
        </p:nvSpPr>
        <p:spPr bwMode="auto">
          <a:xfrm>
            <a:off x="0" y="9120188"/>
            <a:ext cx="3170238" cy="479425"/>
          </a:xfrm>
          <a:prstGeom prst="rect">
            <a:avLst/>
          </a:prstGeom>
          <a:noFill/>
          <a:ln w="9525">
            <a:noFill/>
            <a:miter lim="800000"/>
            <a:headEnd/>
            <a:tailEnd/>
          </a:ln>
        </p:spPr>
        <p:txBody>
          <a:bodyPr vert="horz" wrap="square" lIns="96103" tIns="48052" rIns="96103" bIns="48052" numCol="1" anchor="b" anchorCtr="0" compatLnSpc="1">
            <a:prstTxWarp prst="textNoShape">
              <a:avLst/>
            </a:prstTxWarp>
          </a:bodyPr>
          <a:lstStyle>
            <a:lvl1pPr defTabSz="960438">
              <a:defRPr sz="1300" b="0">
                <a:latin typeface="Arial" charset="0"/>
              </a:defRPr>
            </a:lvl1pPr>
          </a:lstStyle>
          <a:p>
            <a:endParaRPr lang="en-US"/>
          </a:p>
        </p:txBody>
      </p:sp>
      <p:sp>
        <p:nvSpPr>
          <p:cNvPr id="5127" name="Rectangle 7"/>
          <p:cNvSpPr>
            <a:spLocks noGrp="1" noChangeArrowheads="1"/>
          </p:cNvSpPr>
          <p:nvPr>
            <p:ph type="sldNum" sz="quarter" idx="5"/>
          </p:nvPr>
        </p:nvSpPr>
        <p:spPr bwMode="auto">
          <a:xfrm>
            <a:off x="4143375" y="9120188"/>
            <a:ext cx="3170238" cy="479425"/>
          </a:xfrm>
          <a:prstGeom prst="rect">
            <a:avLst/>
          </a:prstGeom>
          <a:noFill/>
          <a:ln w="9525">
            <a:noFill/>
            <a:miter lim="800000"/>
            <a:headEnd/>
            <a:tailEnd/>
          </a:ln>
        </p:spPr>
        <p:txBody>
          <a:bodyPr vert="horz" wrap="square" lIns="96103" tIns="48052" rIns="96103" bIns="48052" numCol="1" anchor="b" anchorCtr="0" compatLnSpc="1">
            <a:prstTxWarp prst="textNoShape">
              <a:avLst/>
            </a:prstTxWarp>
          </a:bodyPr>
          <a:lstStyle>
            <a:lvl1pPr algn="r" defTabSz="960438">
              <a:defRPr sz="1300" b="0">
                <a:latin typeface="Arial" charset="0"/>
              </a:defRPr>
            </a:lvl1pPr>
          </a:lstStyle>
          <a:p>
            <a:fld id="{A037CCC4-DAEC-41C1-97CE-74AB5C00BDE7}" type="slidenum">
              <a:rPr lang="en-US"/>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noTextEdit="1"/>
          </p:cNvSpPr>
          <p:nvPr>
            <p:ph type="sldImg"/>
          </p:nvPr>
        </p:nvSpPr>
        <p:spPr>
          <a:ln/>
        </p:spPr>
      </p:sp>
      <p:sp>
        <p:nvSpPr>
          <p:cNvPr id="15362" name="Notes Placeholder 2"/>
          <p:cNvSpPr>
            <a:spLocks noGrp="1"/>
          </p:cNvSpPr>
          <p:nvPr>
            <p:ph type="body" idx="1"/>
          </p:nvPr>
        </p:nvSpPr>
        <p:spPr/>
        <p:txBody>
          <a:bodyPr/>
          <a:lstStyle/>
          <a:p>
            <a:endParaRPr lang="en-US" smtClean="0"/>
          </a:p>
        </p:txBody>
      </p:sp>
      <p:sp>
        <p:nvSpPr>
          <p:cNvPr id="15363" name="Slide Number Placeholder 3"/>
          <p:cNvSpPr>
            <a:spLocks noGrp="1"/>
          </p:cNvSpPr>
          <p:nvPr>
            <p:ph type="sldNum" sz="quarter" idx="5"/>
          </p:nvPr>
        </p:nvSpPr>
        <p:spPr>
          <a:noFill/>
        </p:spPr>
        <p:txBody>
          <a:bodyPr/>
          <a:lstStyle/>
          <a:p>
            <a:fld id="{3891060C-46A7-4357-B6E3-DFF5EC491627}" type="slidenum">
              <a:rPr lang="en-US"/>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Image Placeholder 1"/>
          <p:cNvSpPr>
            <a:spLocks noGrp="1" noRot="1" noChangeAspect="1" noTextEdit="1"/>
          </p:cNvSpPr>
          <p:nvPr>
            <p:ph type="sldImg"/>
          </p:nvPr>
        </p:nvSpPr>
        <p:spPr>
          <a:ln/>
        </p:spPr>
      </p:sp>
      <p:sp>
        <p:nvSpPr>
          <p:cNvPr id="33794" name="Notes Placeholder 2"/>
          <p:cNvSpPr>
            <a:spLocks noGrp="1"/>
          </p:cNvSpPr>
          <p:nvPr>
            <p:ph type="body" idx="1"/>
          </p:nvPr>
        </p:nvSpPr>
        <p:spPr/>
        <p:txBody>
          <a:bodyPr/>
          <a:lstStyle/>
          <a:p>
            <a:pPr marL="171450" indent="-171450">
              <a:buFontTx/>
              <a:buChar char="•"/>
            </a:pPr>
            <a:r>
              <a:rPr lang="en-US" smtClean="0"/>
              <a:t>Click Windows XP Mode, Accept the XP Mode license agreement, and click Next.</a:t>
            </a:r>
          </a:p>
          <a:p>
            <a:pPr marL="171450" indent="-171450">
              <a:buFontTx/>
              <a:buChar char="•"/>
            </a:pPr>
            <a:endParaRPr lang="en-US" b="1" smtClean="0"/>
          </a:p>
        </p:txBody>
      </p:sp>
      <p:sp>
        <p:nvSpPr>
          <p:cNvPr id="33795" name="Slide Number Placeholder 3"/>
          <p:cNvSpPr>
            <a:spLocks noGrp="1"/>
          </p:cNvSpPr>
          <p:nvPr>
            <p:ph type="sldNum" sz="quarter" idx="5"/>
          </p:nvPr>
        </p:nvSpPr>
        <p:spPr>
          <a:noFill/>
        </p:spPr>
        <p:txBody>
          <a:bodyPr/>
          <a:lstStyle/>
          <a:p>
            <a:fld id="{1022D2FE-D7C7-461C-BBD8-43AC090F7606}" type="slidenum">
              <a:rPr lang="en-US"/>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Slide Image Placeholder 1"/>
          <p:cNvSpPr>
            <a:spLocks noGrp="1" noRot="1" noChangeAspect="1" noTextEdit="1"/>
          </p:cNvSpPr>
          <p:nvPr>
            <p:ph type="sldImg"/>
          </p:nvPr>
        </p:nvSpPr>
        <p:spPr>
          <a:ln/>
        </p:spPr>
      </p:sp>
      <p:sp>
        <p:nvSpPr>
          <p:cNvPr id="35842" name="Notes Placeholder 2"/>
          <p:cNvSpPr>
            <a:spLocks noGrp="1"/>
          </p:cNvSpPr>
          <p:nvPr>
            <p:ph type="body" idx="1"/>
          </p:nvPr>
        </p:nvSpPr>
        <p:spPr/>
        <p:txBody>
          <a:bodyPr/>
          <a:lstStyle/>
          <a:p>
            <a:pPr marL="171450" indent="-171450">
              <a:buFontTx/>
              <a:buChar char="•"/>
            </a:pPr>
            <a:r>
              <a:rPr lang="en-US" smtClean="0"/>
              <a:t>Provide a standard password to the students. Remind them to document the user name and password.</a:t>
            </a:r>
          </a:p>
        </p:txBody>
      </p:sp>
      <p:sp>
        <p:nvSpPr>
          <p:cNvPr id="35843" name="Slide Number Placeholder 3"/>
          <p:cNvSpPr>
            <a:spLocks noGrp="1"/>
          </p:cNvSpPr>
          <p:nvPr>
            <p:ph type="sldNum" sz="quarter" idx="5"/>
          </p:nvPr>
        </p:nvSpPr>
        <p:spPr>
          <a:noFill/>
        </p:spPr>
        <p:txBody>
          <a:bodyPr/>
          <a:lstStyle/>
          <a:p>
            <a:fld id="{B82C0F2A-1847-4E57-B021-0169E0A9244C}" type="slidenum">
              <a:rPr lang="en-US"/>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Slide Image Placeholder 1"/>
          <p:cNvSpPr>
            <a:spLocks noGrp="1" noRot="1" noChangeAspect="1" noTextEdit="1"/>
          </p:cNvSpPr>
          <p:nvPr>
            <p:ph type="sldImg"/>
          </p:nvPr>
        </p:nvSpPr>
        <p:spPr>
          <a:ln/>
        </p:spPr>
      </p:sp>
      <p:sp>
        <p:nvSpPr>
          <p:cNvPr id="37890" name="Notes Placeholder 2"/>
          <p:cNvSpPr>
            <a:spLocks noGrp="1"/>
          </p:cNvSpPr>
          <p:nvPr>
            <p:ph type="body" idx="1"/>
          </p:nvPr>
        </p:nvSpPr>
        <p:spPr/>
        <p:txBody>
          <a:bodyPr/>
          <a:lstStyle/>
          <a:p>
            <a:pPr marL="171450" indent="-171450">
              <a:buFontTx/>
              <a:buChar char="•"/>
            </a:pPr>
            <a:endParaRPr lang="en-US" smtClean="0"/>
          </a:p>
        </p:txBody>
      </p:sp>
      <p:sp>
        <p:nvSpPr>
          <p:cNvPr id="37891" name="Slide Number Placeholder 3"/>
          <p:cNvSpPr>
            <a:spLocks noGrp="1"/>
          </p:cNvSpPr>
          <p:nvPr>
            <p:ph type="sldNum" sz="quarter" idx="5"/>
          </p:nvPr>
        </p:nvSpPr>
        <p:spPr>
          <a:noFill/>
        </p:spPr>
        <p:txBody>
          <a:bodyPr/>
          <a:lstStyle/>
          <a:p>
            <a:fld id="{D51DE3CB-E787-43AB-8015-0FA1B6A438D4}" type="slidenum">
              <a:rPr lang="en-US"/>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Slide Image Placeholder 1"/>
          <p:cNvSpPr>
            <a:spLocks noGrp="1" noRot="1" noChangeAspect="1" noTextEdit="1"/>
          </p:cNvSpPr>
          <p:nvPr>
            <p:ph type="sldImg"/>
          </p:nvPr>
        </p:nvSpPr>
        <p:spPr>
          <a:ln/>
        </p:spPr>
      </p:sp>
      <p:sp>
        <p:nvSpPr>
          <p:cNvPr id="39938" name="Notes Placeholder 2"/>
          <p:cNvSpPr>
            <a:spLocks noGrp="1"/>
          </p:cNvSpPr>
          <p:nvPr>
            <p:ph type="body" idx="1"/>
          </p:nvPr>
        </p:nvSpPr>
        <p:spPr/>
        <p:txBody>
          <a:bodyPr/>
          <a:lstStyle/>
          <a:p>
            <a:pPr marL="171450" indent="-171450">
              <a:buFontTx/>
              <a:buChar char="•"/>
            </a:pPr>
            <a:r>
              <a:rPr lang="en-US" smtClean="0"/>
              <a:t>If a demonstration or virtual machine is available, click Start, </a:t>
            </a:r>
            <a:r>
              <a:rPr lang="en-US" smtClean="0">
                <a:sym typeface="Wingdings" pitchFamily="2" charset="2"/>
              </a:rPr>
              <a:t>My Computer, and verify that the host system’s (your Windows 7 PC) drives are accessible.</a:t>
            </a:r>
          </a:p>
          <a:p>
            <a:pPr marL="171450" indent="-171450">
              <a:buFontTx/>
              <a:buChar char="•"/>
            </a:pPr>
            <a:r>
              <a:rPr lang="en-US" smtClean="0">
                <a:sym typeface="Wingdings" pitchFamily="2" charset="2"/>
              </a:rPr>
              <a:t>Highlight the Virtual PC menu bar.</a:t>
            </a:r>
          </a:p>
          <a:p>
            <a:pPr marL="628650" lvl="1" indent="-171450">
              <a:buFontTx/>
              <a:buChar char="•"/>
            </a:pPr>
            <a:r>
              <a:rPr lang="en-US" smtClean="0">
                <a:sym typeface="Wingdings" pitchFamily="2" charset="2"/>
              </a:rPr>
              <a:t>Action: View Full screen, sleep, restart, close.</a:t>
            </a:r>
          </a:p>
          <a:p>
            <a:pPr marL="628650" lvl="1" indent="-171450">
              <a:buFontTx/>
              <a:buChar char="•"/>
            </a:pPr>
            <a:r>
              <a:rPr lang="en-US" smtClean="0">
                <a:sym typeface="Wingdings" pitchFamily="2" charset="2"/>
              </a:rPr>
              <a:t>USB: configure externally connected USB devices.</a:t>
            </a:r>
          </a:p>
          <a:p>
            <a:pPr marL="628650" lvl="1" indent="-171450">
              <a:buFontTx/>
              <a:buChar char="•"/>
            </a:pPr>
            <a:r>
              <a:rPr lang="en-US" smtClean="0">
                <a:sym typeface="Wingdings" pitchFamily="2" charset="2"/>
              </a:rPr>
              <a:t>Tools: Disable integration features or modify virtual machine settings.</a:t>
            </a:r>
          </a:p>
          <a:p>
            <a:pPr marL="628650" lvl="1" indent="-171450">
              <a:buFontTx/>
              <a:buChar char="•"/>
            </a:pPr>
            <a:r>
              <a:rPr lang="en-US" smtClean="0">
                <a:sym typeface="Wingdings" pitchFamily="2" charset="2"/>
              </a:rPr>
              <a:t>Ctrl+Alt+Del: send Ctrl+Alt+Del to the virtual machine.</a:t>
            </a:r>
          </a:p>
        </p:txBody>
      </p:sp>
      <p:sp>
        <p:nvSpPr>
          <p:cNvPr id="39939" name="Slide Number Placeholder 3"/>
          <p:cNvSpPr>
            <a:spLocks noGrp="1"/>
          </p:cNvSpPr>
          <p:nvPr>
            <p:ph type="sldNum" sz="quarter" idx="5"/>
          </p:nvPr>
        </p:nvSpPr>
        <p:spPr>
          <a:noFill/>
        </p:spPr>
        <p:txBody>
          <a:bodyPr/>
          <a:lstStyle/>
          <a:p>
            <a:fld id="{E0BC77E1-BAA7-4734-AC31-8A51A9CB6F2A}" type="slidenum">
              <a:rPr lang="en-US"/>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p:cNvSpPr>
          <p:nvPr>
            <p:ph type="sldImg"/>
          </p:nvPr>
        </p:nvSpPr>
        <p:spPr>
          <a:ln/>
        </p:spPr>
      </p:sp>
      <p:sp>
        <p:nvSpPr>
          <p:cNvPr id="3" name="Notes Placeholder 2"/>
          <p:cNvSpPr>
            <a:spLocks noGrp="1"/>
          </p:cNvSpPr>
          <p:nvPr>
            <p:ph type="body" idx="1"/>
          </p:nvPr>
        </p:nvSpPr>
        <p:spPr/>
        <p:txBody>
          <a:bodyPr/>
          <a:lstStyle/>
          <a:p>
            <a:pPr marL="228600" indent="-228600">
              <a:buFont typeface="+mj-lt"/>
              <a:buAutoNum type="arabicPeriod"/>
              <a:defRPr/>
            </a:pPr>
            <a:r>
              <a:rPr lang="en-US" dirty="0" smtClean="0"/>
              <a:t>What user account is created when you install Windows XP Mode?</a:t>
            </a:r>
          </a:p>
          <a:p>
            <a:pPr>
              <a:buFont typeface="Arial" pitchFamily="34" charset="0"/>
              <a:buNone/>
              <a:defRPr/>
            </a:pPr>
            <a:r>
              <a:rPr lang="en-US" b="1" dirty="0" err="1" smtClean="0"/>
              <a:t>XPMUser</a:t>
            </a:r>
            <a:endParaRPr lang="en-US" b="1" dirty="0" smtClean="0"/>
          </a:p>
          <a:p>
            <a:pPr marL="228600" indent="-228600">
              <a:buFont typeface="+mj-lt"/>
              <a:buNone/>
              <a:defRPr/>
            </a:pPr>
            <a:r>
              <a:rPr lang="en-US" dirty="0" smtClean="0"/>
              <a:t>2. What are the benefits of VDI?</a:t>
            </a:r>
          </a:p>
          <a:p>
            <a:pPr marL="628650" lvl="1" indent="-171450">
              <a:buFont typeface="Arial" pitchFamily="34" charset="0"/>
              <a:buChar char="•"/>
              <a:defRPr/>
            </a:pPr>
            <a:r>
              <a:rPr lang="en-US" b="1" dirty="0" smtClean="0"/>
              <a:t>Integrated management</a:t>
            </a:r>
          </a:p>
          <a:p>
            <a:pPr marL="628650" lvl="1" indent="-171450">
              <a:buFont typeface="Arial" pitchFamily="34" charset="0"/>
              <a:buChar char="•"/>
              <a:defRPr/>
            </a:pPr>
            <a:r>
              <a:rPr lang="en-US" b="1" dirty="0" smtClean="0"/>
              <a:t>Enhanced security and compliance</a:t>
            </a:r>
          </a:p>
          <a:p>
            <a:pPr marL="628650" lvl="1" indent="-171450">
              <a:buFont typeface="Arial" pitchFamily="34" charset="0"/>
              <a:buChar char="•"/>
              <a:defRPr/>
            </a:pPr>
            <a:r>
              <a:rPr lang="en-US" b="1" dirty="0" smtClean="0"/>
              <a:t>Anywhere access from connected devices</a:t>
            </a:r>
          </a:p>
          <a:p>
            <a:pPr marL="628650" lvl="1" indent="-171450">
              <a:buFont typeface="Arial" pitchFamily="34" charset="0"/>
              <a:buChar char="•"/>
              <a:defRPr/>
            </a:pPr>
            <a:r>
              <a:rPr lang="en-US" b="1" dirty="0" smtClean="0"/>
              <a:t>Increase business continuity</a:t>
            </a:r>
          </a:p>
          <a:p>
            <a:pPr marL="228600" indent="-228600">
              <a:buFont typeface="+mj-lt"/>
              <a:buNone/>
              <a:defRPr/>
            </a:pPr>
            <a:r>
              <a:rPr lang="en-US" dirty="0" smtClean="0"/>
              <a:t>3. Which editions of Windows 7 support XP Mode?</a:t>
            </a:r>
            <a:endParaRPr lang="en-US" dirty="0" smtClean="0">
              <a:solidFill>
                <a:srgbClr val="0000FF"/>
              </a:solidFill>
            </a:endParaRPr>
          </a:p>
          <a:p>
            <a:pPr>
              <a:buFont typeface="Arial" pitchFamily="34" charset="0"/>
              <a:buNone/>
              <a:defRPr/>
            </a:pPr>
            <a:r>
              <a:rPr lang="en-US" b="1" dirty="0" smtClean="0"/>
              <a:t>Windows 7 Professional, Enterprise, and Ultimate editions</a:t>
            </a:r>
            <a:endParaRPr lang="en-US" b="1" dirty="0"/>
          </a:p>
        </p:txBody>
      </p:sp>
      <p:sp>
        <p:nvSpPr>
          <p:cNvPr id="41987" name="Slide Number Placeholder 3"/>
          <p:cNvSpPr>
            <a:spLocks noGrp="1"/>
          </p:cNvSpPr>
          <p:nvPr>
            <p:ph type="sldNum" sz="quarter" idx="5"/>
          </p:nvPr>
        </p:nvSpPr>
        <p:spPr>
          <a:noFill/>
        </p:spPr>
        <p:txBody>
          <a:bodyPr/>
          <a:lstStyle/>
          <a:p>
            <a:fld id="{781BB9E5-221D-416A-81DF-230E67F0A9D9}" type="slidenum">
              <a:rPr lang="en-US"/>
              <a:pPr/>
              <a:t>14</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noTextEdit="1"/>
          </p:cNvSpPr>
          <p:nvPr>
            <p:ph type="sldImg"/>
          </p:nvPr>
        </p:nvSpPr>
        <p:spPr>
          <a:ln/>
        </p:spPr>
      </p:sp>
      <p:sp>
        <p:nvSpPr>
          <p:cNvPr id="17410" name="Notes Placeholder 2"/>
          <p:cNvSpPr>
            <a:spLocks noGrp="1"/>
          </p:cNvSpPr>
          <p:nvPr>
            <p:ph type="body" idx="1"/>
          </p:nvPr>
        </p:nvSpPr>
        <p:spPr/>
        <p:txBody>
          <a:bodyPr/>
          <a:lstStyle/>
          <a:p>
            <a:r>
              <a:rPr lang="en-US" smtClean="0"/>
              <a:t>Lesson Overview</a:t>
            </a:r>
          </a:p>
        </p:txBody>
      </p:sp>
      <p:sp>
        <p:nvSpPr>
          <p:cNvPr id="17411" name="Slide Number Placeholder 3"/>
          <p:cNvSpPr>
            <a:spLocks noGrp="1"/>
          </p:cNvSpPr>
          <p:nvPr>
            <p:ph type="sldNum" sz="quarter" idx="5"/>
          </p:nvPr>
        </p:nvSpPr>
        <p:spPr>
          <a:noFill/>
        </p:spPr>
        <p:txBody>
          <a:bodyPr/>
          <a:lstStyle/>
          <a:p>
            <a:fld id="{680ACB9F-DF96-484B-9686-3E6761BE379E}" type="slidenum">
              <a:rPr lang="en-US"/>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noTextEdit="1"/>
          </p:cNvSpPr>
          <p:nvPr>
            <p:ph type="sldImg"/>
          </p:nvPr>
        </p:nvSpPr>
        <p:spPr>
          <a:ln/>
        </p:spPr>
      </p:sp>
      <p:sp>
        <p:nvSpPr>
          <p:cNvPr id="19458" name="Notes Placeholder 2"/>
          <p:cNvSpPr>
            <a:spLocks noGrp="1"/>
          </p:cNvSpPr>
          <p:nvPr>
            <p:ph type="body" idx="1"/>
          </p:nvPr>
        </p:nvSpPr>
        <p:spPr/>
        <p:txBody>
          <a:bodyPr/>
          <a:lstStyle/>
          <a:p>
            <a:pPr marL="228600" indent="-228600">
              <a:buFontTx/>
              <a:buAutoNum type="arabicPeriod"/>
            </a:pPr>
            <a:r>
              <a:rPr lang="en-US" smtClean="0"/>
              <a:t>Windows Virtual PC</a:t>
            </a:r>
          </a:p>
          <a:p>
            <a:pPr marL="228600" indent="-228600">
              <a:buFontTx/>
              <a:buAutoNum type="arabicPeriod"/>
            </a:pPr>
            <a:r>
              <a:rPr lang="en-US" smtClean="0"/>
              <a:t>Remote Desktop Services (RDS)</a:t>
            </a:r>
          </a:p>
          <a:p>
            <a:pPr marL="228600" indent="-228600">
              <a:buFontTx/>
              <a:buAutoNum type="arabicPeriod"/>
            </a:pPr>
            <a:r>
              <a:rPr lang="en-US" smtClean="0"/>
              <a:t>Remote Desktop Connection</a:t>
            </a:r>
          </a:p>
          <a:p>
            <a:pPr marL="228600" indent="-228600">
              <a:buFontTx/>
              <a:buAutoNum type="arabicPeriod"/>
            </a:pPr>
            <a:endParaRPr lang="en-US" smtClean="0"/>
          </a:p>
          <a:p>
            <a:pPr marL="228600" indent="-228600">
              <a:buFontTx/>
              <a:buAutoNum type="arabicPeriod"/>
            </a:pPr>
            <a:endParaRPr lang="en-US" smtClean="0"/>
          </a:p>
        </p:txBody>
      </p:sp>
      <p:sp>
        <p:nvSpPr>
          <p:cNvPr id="19459" name="Slide Number Placeholder 3"/>
          <p:cNvSpPr>
            <a:spLocks noGrp="1"/>
          </p:cNvSpPr>
          <p:nvPr>
            <p:ph type="sldNum" sz="quarter" idx="5"/>
          </p:nvPr>
        </p:nvSpPr>
        <p:spPr>
          <a:noFill/>
        </p:spPr>
        <p:txBody>
          <a:bodyPr/>
          <a:lstStyle/>
          <a:p>
            <a:fld id="{35F7FD41-CDC7-4A21-BCC9-6023E9400D19}" type="slidenum">
              <a:rPr lang="en-US"/>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p:txBody>
          <a:bodyPr/>
          <a:lstStyle/>
          <a:p>
            <a:pPr marL="171450" indent="-171450">
              <a:buFont typeface="Arial" pitchFamily="34" charset="0"/>
              <a:buChar char="•"/>
              <a:defRPr/>
            </a:pPr>
            <a:r>
              <a:rPr lang="en-US" dirty="0" smtClean="0"/>
              <a:t>Microsoft Virtual PC allows you to maintain the compatibility of older and custom applications during migration to new operating systems and increases the efficiency of support, development, and training staff.</a:t>
            </a:r>
          </a:p>
          <a:p>
            <a:pPr marL="171450" indent="-171450">
              <a:buFont typeface="Arial" pitchFamily="34" charset="0"/>
              <a:buChar char="•"/>
              <a:defRPr/>
            </a:pPr>
            <a:r>
              <a:rPr lang="en-US" dirty="0" smtClean="0"/>
              <a:t>Windows XP Mode comes as a separate download and works only with Windows 7 Professional, Ultimate, and Enterprise editions. Windows XP Mode also requires virtualization software such as Windows Virtual PC. Both are available free on the Microsoft website (</a:t>
            </a:r>
            <a:r>
              <a:rPr lang="en-US" i="1" dirty="0" smtClean="0"/>
              <a:t>http://www.microsoft.com/windows/virtual-pc/default.aspx</a:t>
            </a:r>
            <a:r>
              <a:rPr lang="en-US" dirty="0" smtClean="0"/>
              <a:t>).</a:t>
            </a:r>
          </a:p>
          <a:p>
            <a:pPr>
              <a:defRPr/>
            </a:pPr>
            <a:endParaRPr lang="en-US" b="1" dirty="0" smtClean="0"/>
          </a:p>
          <a:p>
            <a:pPr>
              <a:defRPr/>
            </a:pPr>
            <a:endParaRPr lang="en-US" b="1" dirty="0" smtClean="0"/>
          </a:p>
        </p:txBody>
      </p:sp>
      <p:sp>
        <p:nvSpPr>
          <p:cNvPr id="21507" name="Slide Number Placeholder 3"/>
          <p:cNvSpPr>
            <a:spLocks noGrp="1"/>
          </p:cNvSpPr>
          <p:nvPr>
            <p:ph type="sldNum" sz="quarter" idx="5"/>
          </p:nvPr>
        </p:nvSpPr>
        <p:spPr>
          <a:noFill/>
        </p:spPr>
        <p:txBody>
          <a:bodyPr/>
          <a:lstStyle/>
          <a:p>
            <a:fld id="{C8D5A079-FADE-4EAD-B871-0EC0D55706E1}" type="slidenum">
              <a:rPr lang="en-US"/>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p:cNvSpPr>
            <a:spLocks noGrp="1" noRot="1" noChangeAspect="1" noTextEdit="1"/>
          </p:cNvSpPr>
          <p:nvPr>
            <p:ph type="sldImg"/>
          </p:nvPr>
        </p:nvSpPr>
        <p:spPr>
          <a:ln/>
        </p:spPr>
      </p:sp>
      <p:sp>
        <p:nvSpPr>
          <p:cNvPr id="23554" name="Notes Placeholder 2"/>
          <p:cNvSpPr>
            <a:spLocks noGrp="1"/>
          </p:cNvSpPr>
          <p:nvPr>
            <p:ph type="body" idx="1"/>
          </p:nvPr>
        </p:nvSpPr>
        <p:spPr/>
        <p:txBody>
          <a:bodyPr/>
          <a:lstStyle/>
          <a:p>
            <a:r>
              <a:rPr lang="en-US" smtClean="0"/>
              <a:t>RDS is a centralized desktop and application platform solution that uses session virtualization and VDI technologies. RDS is the new name for Terminal Services, and it reflects the expanded role in Windows Server 2008 R2 so that administrators can run the desktop or applications in the data center while users can be anywhere.</a:t>
            </a:r>
          </a:p>
          <a:p>
            <a:r>
              <a:rPr lang="en-US" smtClean="0"/>
              <a:t>Benefits include:</a:t>
            </a:r>
          </a:p>
          <a:p>
            <a:r>
              <a:rPr lang="en-US" b="1" smtClean="0"/>
              <a:t>Application deployment:</a:t>
            </a:r>
            <a:r>
              <a:rPr lang="en-US" smtClean="0"/>
              <a:t> Remote Desktop Services is especially useful when you have programs that are frequently updated, infrequently used, or difficult to manage.</a:t>
            </a:r>
            <a:br>
              <a:rPr lang="en-US" smtClean="0"/>
            </a:br>
            <a:r>
              <a:rPr lang="en-US" smtClean="0"/>
              <a:t/>
            </a:r>
            <a:br>
              <a:rPr lang="en-US" smtClean="0"/>
            </a:br>
            <a:r>
              <a:rPr lang="en-US" b="1" smtClean="0"/>
              <a:t>Application consolidation:</a:t>
            </a:r>
            <a:r>
              <a:rPr lang="en-US" smtClean="0"/>
              <a:t> Programs are installed and run from an RD Session Host server, eliminating the need for updating programs on clients. This also reduces the amount of network bandwidth that is required to access programs.</a:t>
            </a:r>
            <a:br>
              <a:rPr lang="en-US" smtClean="0"/>
            </a:br>
            <a:endParaRPr lang="en-US" smtClean="0"/>
          </a:p>
        </p:txBody>
      </p:sp>
      <p:sp>
        <p:nvSpPr>
          <p:cNvPr id="23555" name="Slide Number Placeholder 3"/>
          <p:cNvSpPr>
            <a:spLocks noGrp="1"/>
          </p:cNvSpPr>
          <p:nvPr>
            <p:ph type="sldNum" sz="quarter" idx="5"/>
          </p:nvPr>
        </p:nvSpPr>
        <p:spPr>
          <a:noFill/>
        </p:spPr>
        <p:txBody>
          <a:bodyPr/>
          <a:lstStyle/>
          <a:p>
            <a:fld id="{5DB93122-908F-4ECE-9D56-89F0F5905C74}" type="slidenum">
              <a:rPr lang="en-US"/>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p:txBody>
          <a:bodyPr/>
          <a:lstStyle/>
          <a:p>
            <a:pPr marL="171450" indent="-171450">
              <a:buFont typeface="Arial" pitchFamily="34" charset="0"/>
              <a:buChar char="•"/>
              <a:defRPr/>
            </a:pPr>
            <a:r>
              <a:rPr lang="en-US" dirty="0" smtClean="0"/>
              <a:t>The concept of VDI is to store and run desktop workloads including a Windows client, applications and data in a server-based virtual machine and allow a user to interact with the desktop presented onto a user device via Remote Desktop Protocol (RDP).</a:t>
            </a:r>
          </a:p>
          <a:p>
            <a:pPr>
              <a:defRPr/>
            </a:pPr>
            <a:r>
              <a:rPr lang="en-US" sz="1800" dirty="0" smtClean="0"/>
              <a:t>Benefits of VDI include:</a:t>
            </a:r>
          </a:p>
          <a:p>
            <a:pPr lvl="1">
              <a:defRPr/>
            </a:pPr>
            <a:r>
              <a:rPr lang="en-US" sz="1800" dirty="0" smtClean="0"/>
              <a:t>Integrated management: </a:t>
            </a:r>
            <a:r>
              <a:rPr lang="en-US" sz="1800" dirty="0" smtClean="0">
                <a:sym typeface="Wingdings" pitchFamily="2" charset="2"/>
              </a:rPr>
              <a:t>desktops virtual machines are managed in the data center and then pushed to client devices. Applications are installed to one image.</a:t>
            </a:r>
            <a:endParaRPr lang="en-US" sz="1800" dirty="0" smtClean="0"/>
          </a:p>
          <a:p>
            <a:pPr lvl="1">
              <a:defRPr/>
            </a:pPr>
            <a:r>
              <a:rPr lang="en-US" sz="1800" dirty="0" smtClean="0"/>
              <a:t>Enhanced security and compliance: </a:t>
            </a:r>
            <a:r>
              <a:rPr lang="en-US" sz="1800" dirty="0" smtClean="0">
                <a:sym typeface="Wingdings" pitchFamily="2" charset="2"/>
              </a:rPr>
              <a:t>single point of updates and security management</a:t>
            </a:r>
          </a:p>
          <a:p>
            <a:pPr lvl="1">
              <a:defRPr/>
            </a:pPr>
            <a:r>
              <a:rPr lang="en-US" sz="1800" dirty="0" smtClean="0"/>
              <a:t>Anywhere access from connected devices</a:t>
            </a:r>
          </a:p>
          <a:p>
            <a:pPr lvl="1">
              <a:defRPr/>
            </a:pPr>
            <a:r>
              <a:rPr lang="en-US" sz="1800" dirty="0" smtClean="0"/>
              <a:t>Increase business continuity: </a:t>
            </a:r>
            <a:r>
              <a:rPr lang="en-US" sz="1800" dirty="0" smtClean="0">
                <a:sym typeface="Wingdings" pitchFamily="2" charset="2"/>
              </a:rPr>
              <a:t>virtual machines can be recovered by restoring a file, as opposed to recovering an entire desktop computer due to hardware failures.</a:t>
            </a:r>
            <a:endParaRPr lang="en-US" sz="1800" dirty="0" smtClean="0"/>
          </a:p>
          <a:p>
            <a:pPr marL="171450" indent="-171450">
              <a:buFont typeface="Arial" pitchFamily="34" charset="0"/>
              <a:buChar char="•"/>
              <a:defRPr/>
            </a:pPr>
            <a:endParaRPr lang="en-US" dirty="0" smtClean="0"/>
          </a:p>
          <a:p>
            <a:pPr>
              <a:defRPr/>
            </a:pPr>
            <a:endParaRPr lang="en-US" dirty="0" smtClean="0"/>
          </a:p>
          <a:p>
            <a:pPr>
              <a:defRPr/>
            </a:pPr>
            <a:endParaRPr lang="en-US" b="1" dirty="0" smtClean="0"/>
          </a:p>
        </p:txBody>
      </p:sp>
      <p:sp>
        <p:nvSpPr>
          <p:cNvPr id="25603" name="Slide Number Placeholder 3"/>
          <p:cNvSpPr>
            <a:spLocks noGrp="1"/>
          </p:cNvSpPr>
          <p:nvPr>
            <p:ph type="sldNum" sz="quarter" idx="5"/>
          </p:nvPr>
        </p:nvSpPr>
        <p:spPr>
          <a:noFill/>
        </p:spPr>
        <p:txBody>
          <a:bodyPr/>
          <a:lstStyle/>
          <a:p>
            <a:fld id="{82E722DD-6722-4932-A8CB-74FE22A0D09C}" type="slidenum">
              <a:rPr lang="en-US"/>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noTextEdit="1"/>
          </p:cNvSpPr>
          <p:nvPr>
            <p:ph type="sldImg"/>
          </p:nvPr>
        </p:nvSpPr>
        <p:spPr>
          <a:ln/>
        </p:spPr>
      </p:sp>
      <p:sp>
        <p:nvSpPr>
          <p:cNvPr id="27650" name="Notes Placeholder 2"/>
          <p:cNvSpPr>
            <a:spLocks noGrp="1"/>
          </p:cNvSpPr>
          <p:nvPr>
            <p:ph type="body" idx="1"/>
          </p:nvPr>
        </p:nvSpPr>
        <p:spPr/>
        <p:txBody>
          <a:bodyPr/>
          <a:lstStyle/>
          <a:p>
            <a:pPr marL="171450" indent="-171450">
              <a:buFontTx/>
              <a:buChar char="•"/>
            </a:pPr>
            <a:r>
              <a:rPr lang="en-US" smtClean="0"/>
              <a:t>Virtualization in the enterprise can take many forms. Discuss some of the options displayed in the image.</a:t>
            </a:r>
          </a:p>
          <a:p>
            <a:pPr marL="628650" lvl="1" indent="-171450">
              <a:buFontTx/>
              <a:buChar char="•"/>
            </a:pPr>
            <a:r>
              <a:rPr lang="en-US" smtClean="0"/>
              <a:t>Server—consolidating the data center can reduce management tasks and have a smaller carbon footprint.</a:t>
            </a:r>
          </a:p>
          <a:p>
            <a:pPr marL="628650" lvl="1" indent="-171450">
              <a:buFontTx/>
              <a:buChar char="•"/>
            </a:pPr>
            <a:r>
              <a:rPr lang="en-US" smtClean="0"/>
              <a:t>Application—centrally managing applications and pushing them to desktop clients can reduce management overhead.</a:t>
            </a:r>
          </a:p>
          <a:p>
            <a:pPr marL="628650" lvl="1" indent="-171450">
              <a:buFontTx/>
              <a:buChar char="•"/>
            </a:pPr>
            <a:r>
              <a:rPr lang="en-US" smtClean="0"/>
              <a:t>Storage</a:t>
            </a:r>
            <a:r>
              <a:rPr lang="en-US" smtClean="0">
                <a:sym typeface="Wingdings" pitchFamily="2" charset="2"/>
              </a:rPr>
              <a:t>—storage virtualization can help introduce levels of redundancy.</a:t>
            </a:r>
          </a:p>
          <a:p>
            <a:pPr marL="628650" lvl="1" indent="-171450">
              <a:buFontTx/>
              <a:buChar char="•"/>
            </a:pPr>
            <a:r>
              <a:rPr lang="en-US" smtClean="0">
                <a:sym typeface="Wingdings" pitchFamily="2" charset="2"/>
              </a:rPr>
              <a:t>Desktop—support desktop images and provide a uniformed and secure desktop infrastructure.</a:t>
            </a:r>
          </a:p>
        </p:txBody>
      </p:sp>
      <p:sp>
        <p:nvSpPr>
          <p:cNvPr id="27651" name="Slide Number Placeholder 3"/>
          <p:cNvSpPr>
            <a:spLocks noGrp="1"/>
          </p:cNvSpPr>
          <p:nvPr>
            <p:ph type="sldNum" sz="quarter" idx="5"/>
          </p:nvPr>
        </p:nvSpPr>
        <p:spPr>
          <a:noFill/>
        </p:spPr>
        <p:txBody>
          <a:bodyPr/>
          <a:lstStyle/>
          <a:p>
            <a:fld id="{E79B7D98-432C-4542-ABEA-AF3ABD9A7064}" type="slidenum">
              <a:rPr lang="en-US"/>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p:txBody>
          <a:bodyPr/>
          <a:lstStyle/>
          <a:p>
            <a:pPr marL="285750" indent="-285750">
              <a:buFont typeface="Arial" pitchFamily="34" charset="0"/>
              <a:buChar char="•"/>
              <a:defRPr/>
            </a:pPr>
            <a:r>
              <a:rPr lang="en-US" sz="1800" dirty="0" smtClean="0"/>
              <a:t>VDI has several options, including session virtualization, which delivers session-based desktops or applications and is suitable for low complexity or task scenarios. Have students cite examples of jobs or applications that might be ideal for session virtualization.</a:t>
            </a:r>
          </a:p>
          <a:p>
            <a:pPr marL="742950" lvl="1" indent="-285750">
              <a:buFont typeface="Arial" pitchFamily="34" charset="0"/>
              <a:buChar char="•"/>
              <a:defRPr/>
            </a:pPr>
            <a:r>
              <a:rPr lang="en-US" sz="1800" dirty="0" smtClean="0"/>
              <a:t>Examples could include: role-based positions (receptionist, part-time employees, time-clock station for workers to punch in and out, resource kiosk, library resource computer, school open lab)</a:t>
            </a:r>
          </a:p>
          <a:p>
            <a:pPr marL="171450" indent="-171450">
              <a:buFont typeface="Arial" pitchFamily="34" charset="0"/>
              <a:buChar char="•"/>
              <a:defRPr/>
            </a:pPr>
            <a:endParaRPr lang="en-US" dirty="0" smtClean="0"/>
          </a:p>
          <a:p>
            <a:pPr>
              <a:defRPr/>
            </a:pPr>
            <a:endParaRPr lang="en-US" dirty="0" smtClean="0"/>
          </a:p>
          <a:p>
            <a:pPr>
              <a:defRPr/>
            </a:pPr>
            <a:endParaRPr lang="en-US" b="1" dirty="0" smtClean="0"/>
          </a:p>
        </p:txBody>
      </p:sp>
      <p:sp>
        <p:nvSpPr>
          <p:cNvPr id="29699" name="Slide Number Placeholder 3"/>
          <p:cNvSpPr>
            <a:spLocks noGrp="1"/>
          </p:cNvSpPr>
          <p:nvPr>
            <p:ph type="sldNum" sz="quarter" idx="5"/>
          </p:nvPr>
        </p:nvSpPr>
        <p:spPr>
          <a:noFill/>
        </p:spPr>
        <p:txBody>
          <a:bodyPr/>
          <a:lstStyle/>
          <a:p>
            <a:fld id="{9F24F1F3-2574-4ABF-A249-477DE473E46A}" type="slidenum">
              <a:rPr lang="en-US"/>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noTextEdit="1"/>
          </p:cNvSpPr>
          <p:nvPr>
            <p:ph type="sldImg"/>
          </p:nvPr>
        </p:nvSpPr>
        <p:spPr>
          <a:ln/>
        </p:spPr>
      </p:sp>
      <p:sp>
        <p:nvSpPr>
          <p:cNvPr id="31746" name="Notes Placeholder 2"/>
          <p:cNvSpPr>
            <a:spLocks noGrp="1"/>
          </p:cNvSpPr>
          <p:nvPr>
            <p:ph type="body" idx="1"/>
          </p:nvPr>
        </p:nvSpPr>
        <p:spPr/>
        <p:txBody>
          <a:bodyPr/>
          <a:lstStyle/>
          <a:p>
            <a:pPr marL="171450" indent="-171450">
              <a:buFontTx/>
              <a:buChar char="•"/>
            </a:pPr>
            <a:r>
              <a:rPr lang="en-US" smtClean="0"/>
              <a:t>The XP Mode download is essentially a virtual machine image to use with Windows Virtual PC.</a:t>
            </a:r>
          </a:p>
          <a:p>
            <a:pPr marL="171450" indent="-171450">
              <a:buFontTx/>
              <a:buChar char="•"/>
            </a:pPr>
            <a:r>
              <a:rPr lang="en-US" smtClean="0"/>
              <a:t>XP Mode update is not required if running Windows 7 SP1.</a:t>
            </a:r>
          </a:p>
          <a:p>
            <a:pPr marL="171450" indent="-171450">
              <a:buFontTx/>
              <a:buChar char="•"/>
            </a:pPr>
            <a:endParaRPr lang="en-US" smtClean="0"/>
          </a:p>
          <a:p>
            <a:pPr marL="171450" indent="-171450">
              <a:buFontTx/>
              <a:buChar char="•"/>
            </a:pPr>
            <a:endParaRPr lang="en-US" b="1" smtClean="0"/>
          </a:p>
        </p:txBody>
      </p:sp>
      <p:sp>
        <p:nvSpPr>
          <p:cNvPr id="31747" name="Slide Number Placeholder 3"/>
          <p:cNvSpPr>
            <a:spLocks noGrp="1"/>
          </p:cNvSpPr>
          <p:nvPr>
            <p:ph type="sldNum" sz="quarter" idx="5"/>
          </p:nvPr>
        </p:nvSpPr>
        <p:spPr>
          <a:noFill/>
        </p:spPr>
        <p:txBody>
          <a:bodyPr/>
          <a:lstStyle/>
          <a:p>
            <a:fld id="{22CE4921-579C-4818-9D31-D10DA689C215}" type="slidenum">
              <a:rPr lang="en-US"/>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531459" name="Rectangle 3"/>
          <p:cNvSpPr>
            <a:spLocks noGrp="1" noChangeArrowheads="1"/>
          </p:cNvSpPr>
          <p:nvPr>
            <p:ph type="ctrTitle"/>
          </p:nvPr>
        </p:nvSpPr>
        <p:spPr>
          <a:xfrm>
            <a:off x="635000" y="1587500"/>
            <a:ext cx="8301038" cy="749300"/>
          </a:xfrm>
          <a:prstGeom prst="rect">
            <a:avLst/>
          </a:prstGeom>
        </p:spPr>
        <p:txBody>
          <a:bodyPr/>
          <a:lstStyle>
            <a:lvl1pPr algn="l">
              <a:lnSpc>
                <a:spcPct val="90000"/>
              </a:lnSpc>
              <a:spcBef>
                <a:spcPct val="40000"/>
              </a:spcBef>
              <a:defRPr sz="2700" b="0" i="0">
                <a:latin typeface="Times New Roman" pitchFamily="18" charset="0"/>
                <a:cs typeface="Times New Roman" pitchFamily="18" charset="0"/>
              </a:defRPr>
            </a:lvl1pPr>
          </a:lstStyle>
          <a:p>
            <a:r>
              <a:rPr lang="en-US" dirty="0"/>
              <a:t>Click to edit Master title style</a:t>
            </a:r>
          </a:p>
        </p:txBody>
      </p:sp>
      <p:sp>
        <p:nvSpPr>
          <p:cNvPr id="531460" name="Rectangle 4"/>
          <p:cNvSpPr>
            <a:spLocks noGrp="1" noChangeArrowheads="1"/>
          </p:cNvSpPr>
          <p:nvPr>
            <p:ph type="subTitle" sz="quarter" idx="1"/>
          </p:nvPr>
        </p:nvSpPr>
        <p:spPr>
          <a:xfrm>
            <a:off x="635000" y="2349500"/>
            <a:ext cx="8301038" cy="3289300"/>
          </a:xfrm>
          <a:prstGeom prst="rect">
            <a:avLst/>
          </a:prstGeom>
        </p:spPr>
        <p:txBody>
          <a:bodyPr lIns="91440" tIns="45720" rIns="91440" bIns="45720"/>
          <a:lstStyle>
            <a:lvl1pPr marL="0" indent="0" algn="l">
              <a:buFont typeface="Wingdings" pitchFamily="2" charset="2"/>
              <a:buNone/>
              <a:defRPr sz="2000" b="0" i="0">
                <a:latin typeface="Times New Roman" pitchFamily="18" charset="0"/>
                <a:cs typeface="Times New Roman" pitchFamily="18" charset="0"/>
              </a:defRPr>
            </a:lvl1pPr>
          </a:lstStyle>
          <a:p>
            <a:r>
              <a:rPr lang="en-US" dirty="0"/>
              <a:t>Click to edit Master subtitle </a:t>
            </a:r>
            <a:r>
              <a:rPr lang="en-US" dirty="0" smtClean="0"/>
              <a:t>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830263" y="0"/>
            <a:ext cx="7399337" cy="841375"/>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049338" y="1476375"/>
            <a:ext cx="7027862" cy="46656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80163" y="0"/>
            <a:ext cx="1849437" cy="6142038"/>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0263" y="0"/>
            <a:ext cx="5397500" cy="6142038"/>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520700" y="1476375"/>
            <a:ext cx="7556500" cy="4665663"/>
          </a:xfrm>
          <a:prstGeom prst="rect">
            <a:avLst/>
          </a:prstGeom>
        </p:spPr>
        <p:txBody>
          <a:bodyPr/>
          <a:lstStyle>
            <a:lvl1pPr marL="502920" marR="0" indent="-228600" algn="l" defTabSz="914400" rtl="0" eaLnBrk="0" fontAlgn="base" latinLnBrk="0" hangingPunct="0">
              <a:lnSpc>
                <a:spcPct val="90000"/>
              </a:lnSpc>
              <a:spcBef>
                <a:spcPct val="40000"/>
              </a:spcBef>
              <a:spcAft>
                <a:spcPct val="0"/>
              </a:spcAft>
              <a:buClrTx/>
              <a:buSzPct val="70000"/>
              <a:buFont typeface="Wingdings" charset="2"/>
              <a:buChar char="§"/>
              <a:tabLst/>
              <a:defRPr sz="2400">
                <a:latin typeface="Times New Roman" pitchFamily="18" charset="0"/>
                <a:cs typeface="Times New Roman" pitchFamily="18" charset="0"/>
              </a:defRPr>
            </a:lvl1pPr>
            <a:lvl2pPr>
              <a:defRPr>
                <a:latin typeface="Times New Roman" pitchFamily="18" charset="0"/>
                <a:cs typeface="Times New Roman" pitchFamily="18" charset="0"/>
              </a:defRPr>
            </a:lvl2pPr>
            <a:lvl3pPr>
              <a:defRPr>
                <a:latin typeface="Times New Roman" pitchFamily="18" charset="0"/>
                <a:cs typeface="Times New Roman" pitchFamily="18" charset="0"/>
              </a:defRPr>
            </a:lvl3pPr>
            <a:lvl4pPr>
              <a:defRPr>
                <a:latin typeface="Times New Roman" pitchFamily="18" charset="0"/>
                <a:cs typeface="Times New Roman" pitchFamily="18" charset="0"/>
              </a:defRPr>
            </a:lvl4pPr>
            <a:lvl5pPr>
              <a:defRPr>
                <a:latin typeface="Times New Roman" pitchFamily="18" charset="0"/>
                <a:cs typeface="Times New Roman" pitchFamily="18" charset="0"/>
              </a:defRPr>
            </a:lvl5pPr>
          </a:lstStyle>
          <a:p>
            <a:pPr lvl="0"/>
            <a:r>
              <a:rPr lang="en-US" noProof="0" dirty="0" smtClean="0"/>
              <a:t>Click to edit Master text styles</a:t>
            </a:r>
          </a:p>
          <a:p>
            <a:pPr lvl="1"/>
            <a:r>
              <a:rPr lang="en-US" noProof="0" dirty="0" smtClean="0"/>
              <a:t>Second level</a:t>
            </a:r>
          </a:p>
          <a:p>
            <a:pPr lvl="2"/>
            <a:r>
              <a:rPr lang="en-US" noProof="0" dirty="0" smtClean="0"/>
              <a:t>Third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830263" y="0"/>
            <a:ext cx="7399337" cy="841375"/>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1049338" y="1476375"/>
            <a:ext cx="3436937" cy="46656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8675" y="1476375"/>
            <a:ext cx="3438525" cy="46656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830263" y="0"/>
            <a:ext cx="7399337" cy="841375"/>
          </a:xfrm>
          <a:prstGeom prst="rect">
            <a:avLst/>
          </a:prstGeom>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5" descr="Untitled-no logo.psd"/>
          <p:cNvPicPr>
            <a:picLocks noChangeAspect="1"/>
          </p:cNvPicPr>
          <p:nvPr userDrawn="1"/>
        </p:nvPicPr>
        <p:blipFill>
          <a:blip r:embed="rId13"/>
          <a:srcRect/>
          <a:stretch>
            <a:fillRect/>
          </a:stretch>
        </p:blipFill>
        <p:spPr bwMode="auto">
          <a:xfrm>
            <a:off x="0" y="-44450"/>
            <a:ext cx="9144000" cy="6902450"/>
          </a:xfrm>
          <a:prstGeom prst="rect">
            <a:avLst/>
          </a:prstGeom>
          <a:noFill/>
          <a:ln w="9525">
            <a:noFill/>
            <a:miter lim="800000"/>
            <a:headEnd/>
            <a:tailEnd/>
          </a:ln>
        </p:spPr>
      </p:pic>
      <p:sp>
        <p:nvSpPr>
          <p:cNvPr id="10" name="Rounded Rectangle 9"/>
          <p:cNvSpPr/>
          <p:nvPr userDrawn="1"/>
        </p:nvSpPr>
        <p:spPr bwMode="auto">
          <a:xfrm>
            <a:off x="444500" y="523875"/>
            <a:ext cx="1427163" cy="234950"/>
          </a:xfrm>
          <a:prstGeom prst="roundRect">
            <a:avLst/>
          </a:prstGeom>
          <a:solidFill>
            <a:srgbClr val="E4B12E"/>
          </a:solidFill>
          <a:ln w="9525" cap="flat" cmpd="sng" algn="ctr">
            <a:noFill/>
            <a:prstDash val="solid"/>
            <a:round/>
            <a:headEnd type="none" w="med" len="med"/>
            <a:tailEnd type="none" w="med" len="med"/>
          </a:ln>
          <a:effectLst/>
        </p:spPr>
        <p:txBody>
          <a:bodyPr wrap="none" anchor="ctr"/>
          <a:lstStyle/>
          <a:p>
            <a:pPr algn="ctr" eaLnBrk="0" hangingPunct="0">
              <a:defRPr/>
            </a:pPr>
            <a:endParaRPr lang="en-US"/>
          </a:p>
        </p:txBody>
      </p:sp>
      <p:sp>
        <p:nvSpPr>
          <p:cNvPr id="7" name="TextBox 6"/>
          <p:cNvSpPr txBox="1"/>
          <p:nvPr userDrawn="1"/>
        </p:nvSpPr>
        <p:spPr>
          <a:xfrm>
            <a:off x="360363" y="803275"/>
            <a:ext cx="5618162" cy="369888"/>
          </a:xfrm>
          <a:prstGeom prst="rect">
            <a:avLst/>
          </a:prstGeom>
          <a:noFill/>
        </p:spPr>
        <p:txBody>
          <a:bodyPr>
            <a:spAutoFit/>
          </a:bodyPr>
          <a:lstStyle/>
          <a:p>
            <a:pPr eaLnBrk="0" hangingPunct="0">
              <a:defRPr/>
            </a:pPr>
            <a:r>
              <a:rPr lang="en-US" b="0" dirty="0">
                <a:solidFill>
                  <a:schemeClr val="bg1"/>
                </a:solidFill>
                <a:latin typeface="Times New Roman" pitchFamily="18" charset="0"/>
                <a:cs typeface="Times New Roman" pitchFamily="18" charset="0"/>
              </a:rPr>
              <a:t>10753 Windows Operating System Fundamentals</a:t>
            </a:r>
          </a:p>
        </p:txBody>
      </p:sp>
      <p:sp>
        <p:nvSpPr>
          <p:cNvPr id="8" name="Rectangle 2"/>
          <p:cNvSpPr txBox="1">
            <a:spLocks noChangeArrowheads="1"/>
          </p:cNvSpPr>
          <p:nvPr userDrawn="1"/>
        </p:nvSpPr>
        <p:spPr bwMode="auto">
          <a:xfrm>
            <a:off x="474663" y="398463"/>
            <a:ext cx="1335087" cy="488950"/>
          </a:xfrm>
          <a:prstGeom prst="rect">
            <a:avLst/>
          </a:prstGeom>
          <a:noFill/>
          <a:ln>
            <a:noFill/>
            <a:headEnd/>
            <a:tailEnd/>
          </a:ln>
        </p:spPr>
        <p:style>
          <a:lnRef idx="1">
            <a:schemeClr val="accent4"/>
          </a:lnRef>
          <a:fillRef idx="2">
            <a:schemeClr val="accent4"/>
          </a:fillRef>
          <a:effectRef idx="1">
            <a:schemeClr val="accent4"/>
          </a:effectRef>
          <a:fontRef idx="minor">
            <a:schemeClr val="dk1"/>
          </a:fontRef>
        </p:style>
        <p:txBody>
          <a:bodyPr lIns="90488" tIns="44450" rIns="90488" bIns="44450" anchor="ctr"/>
          <a:lstStyle/>
          <a:p>
            <a:pPr algn="dist" eaLnBrk="0" hangingPunct="0">
              <a:lnSpc>
                <a:spcPct val="90000"/>
              </a:lnSpc>
              <a:spcBef>
                <a:spcPts val="17400"/>
              </a:spcBef>
              <a:buClr>
                <a:srgbClr val="DC0081"/>
              </a:buClr>
              <a:buFont typeface="Wingdings" pitchFamily="2" charset="2"/>
              <a:buNone/>
              <a:defRPr/>
            </a:pPr>
            <a:r>
              <a:rPr lang="en-US" sz="1100" kern="0" dirty="0">
                <a:solidFill>
                  <a:schemeClr val="bg1"/>
                </a:solidFill>
                <a:effectLst>
                  <a:outerShdw blurRad="50800" dist="38100" dir="2700000" algn="tl" rotWithShape="0">
                    <a:srgbClr val="000000">
                      <a:alpha val="23000"/>
                    </a:srgbClr>
                  </a:outerShdw>
                </a:effectLst>
                <a:latin typeface="Times New Roman" pitchFamily="18" charset="0"/>
                <a:ea typeface="+mj-ea"/>
                <a:cs typeface="Times New Roman" pitchFamily="18" charset="0"/>
              </a:rPr>
              <a:t>LESSON 2.4</a:t>
            </a:r>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iming>
    <p:tnLst>
      <p:par>
        <p:cTn id="1" dur="indefinite" restart="never" nodeType="tmRoot"/>
      </p:par>
    </p:tnLst>
  </p:timing>
  <p:txStyles>
    <p:titleStyle>
      <a:lvl1pPr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mj-lt"/>
          <a:ea typeface="+mj-ea"/>
          <a:cs typeface="+mj-cs"/>
        </a:defRPr>
      </a:lvl1pPr>
      <a:lvl2pPr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2pPr>
      <a:lvl3pPr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3pPr>
      <a:lvl4pPr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4pPr>
      <a:lvl5pPr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5pPr>
      <a:lvl6pPr marL="457200"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6pPr>
      <a:lvl7pPr marL="914400"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7pPr>
      <a:lvl8pPr marL="1371600"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8pPr>
      <a:lvl9pPr marL="1828800"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9pPr>
    </p:titleStyle>
    <p:bodyStyle>
      <a:lvl1pPr marL="228600" indent="-228600" algn="l" rtl="0" eaLnBrk="0" fontAlgn="base" hangingPunct="0">
        <a:lnSpc>
          <a:spcPct val="90000"/>
        </a:lnSpc>
        <a:spcBef>
          <a:spcPct val="40000"/>
        </a:spcBef>
        <a:spcAft>
          <a:spcPct val="0"/>
        </a:spcAft>
        <a:buClr>
          <a:srgbClr val="8DACD0"/>
        </a:buClr>
        <a:buSzPct val="70000"/>
        <a:buFont typeface="Wingdings" pitchFamily="2" charset="2"/>
        <a:buBlip>
          <a:blip r:embed="rId14"/>
        </a:buBlip>
        <a:defRPr sz="2400" b="1">
          <a:solidFill>
            <a:schemeClr val="tx1"/>
          </a:solidFill>
          <a:latin typeface="+mn-lt"/>
          <a:ea typeface="+mn-ea"/>
          <a:cs typeface="+mn-cs"/>
        </a:defRPr>
      </a:lvl1pPr>
      <a:lvl2pPr marL="631825" indent="-174625" algn="l" rtl="0" eaLnBrk="0" fontAlgn="base" hangingPunct="0">
        <a:lnSpc>
          <a:spcPct val="90000"/>
        </a:lnSpc>
        <a:spcBef>
          <a:spcPct val="40000"/>
        </a:spcBef>
        <a:spcAft>
          <a:spcPct val="0"/>
        </a:spcAft>
        <a:buClr>
          <a:srgbClr val="8DACD0"/>
        </a:buClr>
        <a:buFont typeface="Wingdings" pitchFamily="2" charset="2"/>
        <a:buChar char=""/>
        <a:defRPr sz="2400">
          <a:solidFill>
            <a:schemeClr val="tx1"/>
          </a:solidFill>
          <a:latin typeface="+mn-lt"/>
        </a:defRPr>
      </a:lvl2pPr>
      <a:lvl3pPr marL="860425" indent="-6350" algn="l" rtl="0" eaLnBrk="0" fontAlgn="base" hangingPunct="0">
        <a:lnSpc>
          <a:spcPct val="90000"/>
        </a:lnSpc>
        <a:spcBef>
          <a:spcPct val="40000"/>
        </a:spcBef>
        <a:spcAft>
          <a:spcPct val="0"/>
        </a:spcAft>
        <a:defRPr sz="2000">
          <a:solidFill>
            <a:schemeClr val="tx1"/>
          </a:solidFill>
          <a:latin typeface="+mn-lt"/>
        </a:defRPr>
      </a:lvl3pPr>
      <a:lvl4pPr marL="1089025" indent="282575" algn="l" rtl="0" eaLnBrk="0" fontAlgn="base" hangingPunct="0">
        <a:lnSpc>
          <a:spcPct val="90000"/>
        </a:lnSpc>
        <a:spcBef>
          <a:spcPct val="40000"/>
        </a:spcBef>
        <a:spcAft>
          <a:spcPct val="0"/>
        </a:spcAft>
        <a:defRPr sz="2000">
          <a:solidFill>
            <a:schemeClr val="tx1"/>
          </a:solidFill>
          <a:latin typeface="+mn-lt"/>
        </a:defRPr>
      </a:lvl4pPr>
      <a:lvl5pPr marL="1312863" indent="-1588" algn="l" rtl="0" eaLnBrk="0" fontAlgn="base" hangingPunct="0">
        <a:lnSpc>
          <a:spcPct val="90000"/>
        </a:lnSpc>
        <a:spcBef>
          <a:spcPct val="40000"/>
        </a:spcBef>
        <a:spcAft>
          <a:spcPct val="0"/>
        </a:spcAft>
        <a:defRPr sz="2000">
          <a:solidFill>
            <a:schemeClr val="tx1"/>
          </a:solidFill>
          <a:latin typeface="+mn-lt"/>
        </a:defRPr>
      </a:lvl5pPr>
      <a:lvl6pPr marL="1770063" indent="-1588" algn="l" rtl="0" eaLnBrk="0" fontAlgn="base" hangingPunct="0">
        <a:lnSpc>
          <a:spcPct val="90000"/>
        </a:lnSpc>
        <a:spcBef>
          <a:spcPct val="40000"/>
        </a:spcBef>
        <a:spcAft>
          <a:spcPct val="0"/>
        </a:spcAft>
        <a:defRPr sz="2000">
          <a:solidFill>
            <a:schemeClr val="tx1"/>
          </a:solidFill>
          <a:latin typeface="+mn-lt"/>
        </a:defRPr>
      </a:lvl6pPr>
      <a:lvl7pPr marL="2227263" indent="-1588" algn="l" rtl="0" eaLnBrk="0" fontAlgn="base" hangingPunct="0">
        <a:lnSpc>
          <a:spcPct val="90000"/>
        </a:lnSpc>
        <a:spcBef>
          <a:spcPct val="40000"/>
        </a:spcBef>
        <a:spcAft>
          <a:spcPct val="0"/>
        </a:spcAft>
        <a:defRPr sz="2000">
          <a:solidFill>
            <a:schemeClr val="tx1"/>
          </a:solidFill>
          <a:latin typeface="+mn-lt"/>
        </a:defRPr>
      </a:lvl7pPr>
      <a:lvl8pPr marL="2684463" indent="-1588" algn="l" rtl="0" eaLnBrk="0" fontAlgn="base" hangingPunct="0">
        <a:lnSpc>
          <a:spcPct val="90000"/>
        </a:lnSpc>
        <a:spcBef>
          <a:spcPct val="40000"/>
        </a:spcBef>
        <a:spcAft>
          <a:spcPct val="0"/>
        </a:spcAft>
        <a:defRPr sz="2000">
          <a:solidFill>
            <a:schemeClr val="tx1"/>
          </a:solidFill>
          <a:latin typeface="+mn-lt"/>
        </a:defRPr>
      </a:lvl8pPr>
      <a:lvl9pPr marL="3141663" indent="-1588" algn="l" rtl="0" eaLnBrk="0" fontAlgn="base" hangingPunct="0">
        <a:lnSpc>
          <a:spcPct val="90000"/>
        </a:lnSpc>
        <a:spcBef>
          <a:spcPct val="40000"/>
        </a:spcBef>
        <a:spcAft>
          <a:spcPct val="0"/>
        </a:spcAft>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www.microsoft.com/windows/virtual-pc/download.aspx"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4337" name="Picture 2" descr="Untitled-panel.psd"/>
          <p:cNvPicPr>
            <a:picLocks noChangeAspect="1"/>
          </p:cNvPicPr>
          <p:nvPr/>
        </p:nvPicPr>
        <p:blipFill>
          <a:blip r:embed="rId3"/>
          <a:srcRect/>
          <a:stretch>
            <a:fillRect/>
          </a:stretch>
        </p:blipFill>
        <p:spPr bwMode="auto">
          <a:xfrm>
            <a:off x="0" y="-6350"/>
            <a:ext cx="9144000" cy="6864350"/>
          </a:xfrm>
          <a:prstGeom prst="rect">
            <a:avLst/>
          </a:prstGeom>
          <a:noFill/>
          <a:ln w="9525">
            <a:noFill/>
            <a:miter lim="800000"/>
            <a:headEnd/>
            <a:tailEnd/>
          </a:ln>
        </p:spPr>
      </p:pic>
      <p:sp>
        <p:nvSpPr>
          <p:cNvPr id="2050" name="Rectangle 2"/>
          <p:cNvSpPr>
            <a:spLocks noGrp="1" noChangeArrowheads="1"/>
          </p:cNvSpPr>
          <p:nvPr>
            <p:ph type="title" idx="4294967295"/>
          </p:nvPr>
        </p:nvSpPr>
        <p:spPr>
          <a:xfrm>
            <a:off x="373063" y="2325688"/>
            <a:ext cx="7686675" cy="2155825"/>
          </a:xfrm>
          <a:prstGeom prst="rect">
            <a:avLst/>
          </a:prstGeom>
          <a:noFill/>
          <a:ln>
            <a:noFill/>
          </a:ln>
        </p:spPr>
        <p:style>
          <a:lnRef idx="2">
            <a:schemeClr val="accent5"/>
          </a:lnRef>
          <a:fillRef idx="1">
            <a:schemeClr val="lt1"/>
          </a:fillRef>
          <a:effectRef idx="0">
            <a:schemeClr val="accent5"/>
          </a:effectRef>
          <a:fontRef idx="minor">
            <a:schemeClr val="dk1"/>
          </a:fontRef>
        </p:style>
        <p:txBody>
          <a:bodyPr lIns="90488" tIns="44450" rIns="90488" bIns="44450"/>
          <a:lstStyle/>
          <a:p>
            <a:pPr>
              <a:lnSpc>
                <a:spcPct val="90000"/>
              </a:lnSpc>
              <a:defRPr/>
            </a:pPr>
            <a:r>
              <a:rPr lang="en-US" sz="5400" b="0" dirty="0" smtClean="0">
                <a:solidFill>
                  <a:schemeClr val="bg1"/>
                </a:solidFill>
                <a:effectLst>
                  <a:outerShdw blurRad="50800" dist="38100" dir="2700000" algn="tl" rotWithShape="0">
                    <a:srgbClr val="000000">
                      <a:alpha val="43000"/>
                    </a:srgbClr>
                  </a:outerShdw>
                </a:effectLst>
                <a:latin typeface="Times New Roman" pitchFamily="18" charset="0"/>
                <a:cs typeface="Times New Roman" pitchFamily="18" charset="0"/>
              </a:rPr>
              <a:t>Understand Virtualized Clients</a:t>
            </a:r>
          </a:p>
        </p:txBody>
      </p:sp>
      <p:sp>
        <p:nvSpPr>
          <p:cNvPr id="14339" name="Rounded Rectangle 6"/>
          <p:cNvSpPr>
            <a:spLocks noChangeArrowheads="1"/>
          </p:cNvSpPr>
          <p:nvPr/>
        </p:nvSpPr>
        <p:spPr bwMode="auto">
          <a:xfrm>
            <a:off x="444500" y="523875"/>
            <a:ext cx="1427163" cy="234950"/>
          </a:xfrm>
          <a:prstGeom prst="roundRect">
            <a:avLst>
              <a:gd name="adj" fmla="val 16667"/>
            </a:avLst>
          </a:prstGeom>
          <a:solidFill>
            <a:srgbClr val="E4B12E"/>
          </a:solidFill>
          <a:ln w="9525" algn="ctr">
            <a:noFill/>
            <a:round/>
            <a:headEnd/>
            <a:tailEnd/>
          </a:ln>
        </p:spPr>
        <p:txBody>
          <a:bodyPr wrap="none" anchor="ctr"/>
          <a:lstStyle/>
          <a:p>
            <a:pPr algn="ctr" eaLnBrk="0" hangingPunct="0"/>
            <a:endParaRPr lang="en-US"/>
          </a:p>
        </p:txBody>
      </p:sp>
      <p:sp>
        <p:nvSpPr>
          <p:cNvPr id="14340" name="TextBox 10"/>
          <p:cNvSpPr txBox="1">
            <a:spLocks noChangeArrowheads="1"/>
          </p:cNvSpPr>
          <p:nvPr/>
        </p:nvSpPr>
        <p:spPr bwMode="auto">
          <a:xfrm>
            <a:off x="373063" y="803275"/>
            <a:ext cx="5618162" cy="369888"/>
          </a:xfrm>
          <a:prstGeom prst="rect">
            <a:avLst/>
          </a:prstGeom>
          <a:noFill/>
          <a:ln w="9525">
            <a:noFill/>
            <a:miter lim="800000"/>
            <a:headEnd/>
            <a:tailEnd/>
          </a:ln>
        </p:spPr>
        <p:txBody>
          <a:bodyPr>
            <a:spAutoFit/>
          </a:bodyPr>
          <a:lstStyle/>
          <a:p>
            <a:pPr eaLnBrk="0" hangingPunct="0"/>
            <a:r>
              <a:rPr lang="en-US" b="0">
                <a:solidFill>
                  <a:schemeClr val="bg1"/>
                </a:solidFill>
                <a:latin typeface="Times New Roman" pitchFamily="18" charset="0"/>
                <a:cs typeface="Times New Roman" pitchFamily="18" charset="0"/>
              </a:rPr>
              <a:t>10753 Windows Operating System Fundamentals</a:t>
            </a:r>
          </a:p>
        </p:txBody>
      </p:sp>
      <p:sp>
        <p:nvSpPr>
          <p:cNvPr id="12" name="Rectangle 2"/>
          <p:cNvSpPr txBox="1">
            <a:spLocks noChangeArrowheads="1"/>
          </p:cNvSpPr>
          <p:nvPr/>
        </p:nvSpPr>
        <p:spPr bwMode="auto">
          <a:xfrm>
            <a:off x="474663" y="398463"/>
            <a:ext cx="1335087" cy="488950"/>
          </a:xfrm>
          <a:prstGeom prst="rect">
            <a:avLst/>
          </a:prstGeom>
          <a:noFill/>
          <a:ln>
            <a:noFill/>
            <a:headEnd/>
            <a:tailEnd/>
          </a:ln>
        </p:spPr>
        <p:style>
          <a:lnRef idx="1">
            <a:schemeClr val="accent4"/>
          </a:lnRef>
          <a:fillRef idx="2">
            <a:schemeClr val="accent4"/>
          </a:fillRef>
          <a:effectRef idx="1">
            <a:schemeClr val="accent4"/>
          </a:effectRef>
          <a:fontRef idx="minor">
            <a:schemeClr val="dk1"/>
          </a:fontRef>
        </p:style>
        <p:txBody>
          <a:bodyPr lIns="90488" tIns="44450" rIns="90488" bIns="44450" anchor="ctr"/>
          <a:lstStyle/>
          <a:p>
            <a:pPr algn="dist" eaLnBrk="0" hangingPunct="0">
              <a:lnSpc>
                <a:spcPct val="90000"/>
              </a:lnSpc>
              <a:spcBef>
                <a:spcPts val="17400"/>
              </a:spcBef>
              <a:buClr>
                <a:srgbClr val="DC0081"/>
              </a:buClr>
              <a:buFont typeface="Wingdings" pitchFamily="2" charset="2"/>
              <a:buNone/>
              <a:defRPr/>
            </a:pPr>
            <a:r>
              <a:rPr lang="en-US" sz="1100" kern="0" dirty="0">
                <a:solidFill>
                  <a:schemeClr val="bg1"/>
                </a:solidFill>
                <a:effectLst>
                  <a:outerShdw blurRad="50800" dist="38100" dir="2700000" algn="tl" rotWithShape="0">
                    <a:srgbClr val="000000">
                      <a:alpha val="23000"/>
                    </a:srgbClr>
                  </a:outerShdw>
                </a:effectLst>
                <a:latin typeface="Times New Roman" pitchFamily="18" charset="0"/>
                <a:ea typeface="+mj-ea"/>
                <a:cs typeface="Times New Roman" pitchFamily="18" charset="0"/>
              </a:rPr>
              <a:t>LESSON 2.4</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3"/>
          <p:cNvSpPr>
            <a:spLocks noGrp="1" noChangeArrowheads="1"/>
          </p:cNvSpPr>
          <p:nvPr>
            <p:ph type="body" idx="1"/>
          </p:nvPr>
        </p:nvSpPr>
        <p:spPr bwMode="auto">
          <a:xfrm>
            <a:off x="546100" y="1535113"/>
            <a:ext cx="8035925" cy="4808537"/>
          </a:xfrm>
          <a:noFill/>
          <a:ln>
            <a:miter lim="800000"/>
            <a:headEnd/>
            <a:tailEnd/>
          </a:ln>
        </p:spPr>
        <p:txBody>
          <a:bodyPr vert="horz" wrap="square" lIns="91440" tIns="45720" rIns="91440" bIns="45720" numCol="1" anchor="t" anchorCtr="0" compatLnSpc="1">
            <a:prstTxWarp prst="textNoShape">
              <a:avLst/>
            </a:prstTxWarp>
          </a:bodyPr>
          <a:lstStyle/>
          <a:p>
            <a:pPr marL="0" indent="0">
              <a:buFont typeface="Wingdings" pitchFamily="2" charset="2"/>
              <a:buNone/>
            </a:pPr>
            <a:r>
              <a:rPr lang="en-US" sz="2800" smtClean="0"/>
              <a:t>Configure Windows XP Mode (continued)</a:t>
            </a:r>
          </a:p>
          <a:p>
            <a:pPr marL="0" indent="0">
              <a:buFont typeface="Wingdings" pitchFamily="2" charset="2"/>
              <a:buNone/>
            </a:pPr>
            <a:r>
              <a:rPr lang="en-US" sz="2000" b="0" smtClean="0"/>
              <a:t>After installation completes, you can start XP Mode by clicking Start, </a:t>
            </a:r>
            <a:r>
              <a:rPr lang="en-US" sz="2000" b="0" smtClean="0">
                <a:sym typeface="Wingdings" pitchFamily="2" charset="2"/>
              </a:rPr>
              <a:t>All Programs, Windows Virtual PC  and Windows XP Mode.</a:t>
            </a:r>
            <a:endParaRPr lang="en-US" sz="2000" b="0" smtClean="0"/>
          </a:p>
          <a:p>
            <a:pPr marL="0" indent="0">
              <a:buFont typeface="Wingdings" pitchFamily="2" charset="2"/>
              <a:buAutoNum type="arabicPeriod"/>
            </a:pPr>
            <a:endParaRPr lang="en-US" sz="2000" b="0" smtClean="0"/>
          </a:p>
          <a:p>
            <a:pPr marL="0" indent="0">
              <a:buFont typeface="Wingdings" pitchFamily="2" charset="2"/>
              <a:buChar char="§"/>
            </a:pPr>
            <a:endParaRPr lang="en-US" sz="1800" b="0" smtClean="0"/>
          </a:p>
          <a:p>
            <a:pPr marL="0" indent="0">
              <a:buFont typeface="Wingdings" pitchFamily="2" charset="2"/>
              <a:buChar char="§"/>
            </a:pPr>
            <a:endParaRPr lang="en-US" sz="1800" smtClean="0">
              <a:sym typeface="Wingdings" pitchFamily="2" charset="2"/>
            </a:endParaRPr>
          </a:p>
          <a:p>
            <a:pPr lvl="1" indent="-60325"/>
            <a:endParaRPr lang="en-US" sz="1800" smtClean="0"/>
          </a:p>
          <a:p>
            <a:pPr lvl="1" indent="-60325">
              <a:buFont typeface="Wingdings" pitchFamily="2" charset="2"/>
              <a:buNone/>
            </a:pPr>
            <a:endParaRPr lang="en-US" sz="1800" smtClean="0"/>
          </a:p>
        </p:txBody>
      </p:sp>
      <p:pic>
        <p:nvPicPr>
          <p:cNvPr id="32770" name="Picture 1"/>
          <p:cNvPicPr>
            <a:picLocks noChangeAspect="1"/>
          </p:cNvPicPr>
          <p:nvPr/>
        </p:nvPicPr>
        <p:blipFill>
          <a:blip r:embed="rId3"/>
          <a:srcRect/>
          <a:stretch>
            <a:fillRect/>
          </a:stretch>
        </p:blipFill>
        <p:spPr bwMode="auto">
          <a:xfrm>
            <a:off x="2619375" y="2722563"/>
            <a:ext cx="3905250" cy="37052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3"/>
          <p:cNvSpPr>
            <a:spLocks noGrp="1" noChangeArrowheads="1"/>
          </p:cNvSpPr>
          <p:nvPr>
            <p:ph type="body" idx="1"/>
          </p:nvPr>
        </p:nvSpPr>
        <p:spPr bwMode="auto">
          <a:xfrm>
            <a:off x="546100" y="1535113"/>
            <a:ext cx="8035925" cy="4808537"/>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Wingdings" pitchFamily="2" charset="2"/>
              <a:buNone/>
            </a:pPr>
            <a:r>
              <a:rPr lang="en-US" sz="2800" smtClean="0"/>
              <a:t>Configure Windows XP Mode (continued)</a:t>
            </a:r>
          </a:p>
          <a:p>
            <a:pPr marL="457200" indent="-457200">
              <a:buFont typeface="Wingdings" pitchFamily="2" charset="2"/>
              <a:buChar char="§"/>
            </a:pPr>
            <a:r>
              <a:rPr lang="en-US" sz="2000" b="0" smtClean="0"/>
              <a:t>After accepting the Windows XP Mode license agreement, provide a password for your XP Mode user, XPMUser. </a:t>
            </a:r>
          </a:p>
          <a:p>
            <a:pPr marL="457200" indent="-457200">
              <a:buFont typeface="Wingdings" pitchFamily="2" charset="2"/>
              <a:buChar char="§"/>
            </a:pPr>
            <a:r>
              <a:rPr lang="en-US" sz="2000" b="0" smtClean="0"/>
              <a:t>Click Next on the update settings and allow XP Mode to set up sharing on system drives.</a:t>
            </a:r>
          </a:p>
          <a:p>
            <a:pPr marL="457200" indent="-457200">
              <a:buFont typeface="Wingdings" pitchFamily="2" charset="2"/>
              <a:buChar char="§"/>
            </a:pPr>
            <a:endParaRPr lang="en-US" sz="2000" b="0" smtClean="0"/>
          </a:p>
          <a:p>
            <a:pPr marL="457200" indent="-457200">
              <a:buFont typeface="Wingdings" pitchFamily="2" charset="2"/>
              <a:buNone/>
            </a:pPr>
            <a:endParaRPr lang="en-US" sz="1800" smtClean="0">
              <a:sym typeface="Wingdings" pitchFamily="2" charset="2"/>
            </a:endParaRPr>
          </a:p>
          <a:p>
            <a:pPr lvl="1"/>
            <a:endParaRPr lang="en-US" sz="1800" smtClean="0"/>
          </a:p>
          <a:p>
            <a:pPr lvl="1">
              <a:buFont typeface="Wingdings" pitchFamily="2" charset="2"/>
              <a:buNone/>
            </a:pPr>
            <a:endParaRPr lang="en-US" sz="1800" smtClean="0"/>
          </a:p>
        </p:txBody>
      </p:sp>
      <p:pic>
        <p:nvPicPr>
          <p:cNvPr id="34818" name="Picture 1"/>
          <p:cNvPicPr>
            <a:picLocks noChangeAspect="1"/>
          </p:cNvPicPr>
          <p:nvPr/>
        </p:nvPicPr>
        <p:blipFill>
          <a:blip r:embed="rId3"/>
          <a:srcRect/>
          <a:stretch>
            <a:fillRect/>
          </a:stretch>
        </p:blipFill>
        <p:spPr bwMode="auto">
          <a:xfrm>
            <a:off x="3225800" y="3186113"/>
            <a:ext cx="4092575" cy="33321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3"/>
          <p:cNvSpPr>
            <a:spLocks noGrp="1" noChangeArrowheads="1"/>
          </p:cNvSpPr>
          <p:nvPr>
            <p:ph type="body" idx="1"/>
          </p:nvPr>
        </p:nvSpPr>
        <p:spPr bwMode="auto">
          <a:xfrm>
            <a:off x="546100" y="1535113"/>
            <a:ext cx="8035925" cy="4808537"/>
          </a:xfrm>
          <a:noFill/>
          <a:ln>
            <a:miter lim="800000"/>
            <a:headEnd/>
            <a:tailEnd/>
          </a:ln>
        </p:spPr>
        <p:txBody>
          <a:bodyPr vert="horz" wrap="square" lIns="91440" tIns="45720" rIns="91440" bIns="45720" numCol="1" anchor="t" anchorCtr="0" compatLnSpc="1">
            <a:prstTxWarp prst="textNoShape">
              <a:avLst/>
            </a:prstTxWarp>
          </a:bodyPr>
          <a:lstStyle/>
          <a:p>
            <a:pPr marL="0" indent="0">
              <a:buFont typeface="Wingdings" pitchFamily="2" charset="2"/>
              <a:buNone/>
            </a:pPr>
            <a:r>
              <a:rPr lang="en-US" sz="2800" smtClean="0"/>
              <a:t>Configure Windows XP Mode (continued)</a:t>
            </a:r>
          </a:p>
          <a:p>
            <a:pPr marL="0" indent="0">
              <a:buFont typeface="Wingdings" pitchFamily="2" charset="2"/>
              <a:buNone/>
            </a:pPr>
            <a:r>
              <a:rPr lang="en-US" sz="2000" b="0" smtClean="0"/>
              <a:t>After answering the initial setup questions, XP Mode will continue setup for first use. This step will take several minutes, depending upon the system.</a:t>
            </a:r>
            <a:endParaRPr lang="en-US" sz="2000" smtClean="0"/>
          </a:p>
          <a:p>
            <a:pPr marL="0" indent="0">
              <a:buFont typeface="Wingdings" pitchFamily="2" charset="2"/>
              <a:buNone/>
            </a:pPr>
            <a:endParaRPr lang="en-US" sz="2000" smtClean="0">
              <a:sym typeface="Wingdings" pitchFamily="2" charset="2"/>
            </a:endParaRPr>
          </a:p>
          <a:p>
            <a:pPr marL="695325" lvl="1" indent="-123825"/>
            <a:endParaRPr lang="en-US" sz="1800" smtClean="0"/>
          </a:p>
          <a:p>
            <a:pPr marL="695325" lvl="1" indent="-123825">
              <a:buFont typeface="Wingdings" pitchFamily="2" charset="2"/>
              <a:buNone/>
            </a:pPr>
            <a:endParaRPr lang="en-US" sz="1800" smtClean="0"/>
          </a:p>
        </p:txBody>
      </p:sp>
      <p:pic>
        <p:nvPicPr>
          <p:cNvPr id="36866" name="Picture 2"/>
          <p:cNvPicPr>
            <a:picLocks noChangeAspect="1"/>
          </p:cNvPicPr>
          <p:nvPr/>
        </p:nvPicPr>
        <p:blipFill>
          <a:blip r:embed="rId3"/>
          <a:srcRect/>
          <a:stretch>
            <a:fillRect/>
          </a:stretch>
        </p:blipFill>
        <p:spPr bwMode="auto">
          <a:xfrm>
            <a:off x="2025650" y="2725738"/>
            <a:ext cx="5092700" cy="37957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3"/>
          <p:cNvSpPr>
            <a:spLocks noGrp="1" noChangeArrowheads="1"/>
          </p:cNvSpPr>
          <p:nvPr>
            <p:ph type="body" idx="1"/>
          </p:nvPr>
        </p:nvSpPr>
        <p:spPr bwMode="auto">
          <a:xfrm>
            <a:off x="546100" y="1535113"/>
            <a:ext cx="8035925" cy="4808537"/>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Wingdings" pitchFamily="2" charset="2"/>
              <a:buNone/>
            </a:pPr>
            <a:r>
              <a:rPr lang="en-US" sz="2800" smtClean="0"/>
              <a:t>Configure Windows XP Mode (continued)</a:t>
            </a:r>
          </a:p>
          <a:p>
            <a:pPr marL="457200" indent="-457200">
              <a:buFont typeface="Wingdings" pitchFamily="2" charset="2"/>
              <a:buNone/>
            </a:pPr>
            <a:r>
              <a:rPr lang="en-US" sz="2000" b="0" smtClean="0"/>
              <a:t>After the installation completes, you should have access to Windows XP.</a:t>
            </a:r>
            <a:endParaRPr lang="en-US" sz="2000" smtClean="0">
              <a:sym typeface="Wingdings" pitchFamily="2" charset="2"/>
            </a:endParaRPr>
          </a:p>
          <a:p>
            <a:pPr lvl="1"/>
            <a:endParaRPr lang="en-US" sz="2000" smtClean="0"/>
          </a:p>
          <a:p>
            <a:pPr lvl="1">
              <a:buFont typeface="Wingdings" pitchFamily="2" charset="2"/>
              <a:buNone/>
            </a:pPr>
            <a:endParaRPr lang="en-US" sz="1800" smtClean="0"/>
          </a:p>
        </p:txBody>
      </p:sp>
      <p:pic>
        <p:nvPicPr>
          <p:cNvPr id="38914" name="Picture 1"/>
          <p:cNvPicPr>
            <a:picLocks noChangeAspect="1"/>
          </p:cNvPicPr>
          <p:nvPr/>
        </p:nvPicPr>
        <p:blipFill>
          <a:blip r:embed="rId3"/>
          <a:srcRect/>
          <a:stretch>
            <a:fillRect/>
          </a:stretch>
        </p:blipFill>
        <p:spPr bwMode="auto">
          <a:xfrm>
            <a:off x="1992313" y="2408238"/>
            <a:ext cx="5159375" cy="41322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Content Placeholder 1"/>
          <p:cNvSpPr>
            <a:spLocks noGrp="1"/>
          </p:cNvSpPr>
          <p:nvPr>
            <p:ph idx="1"/>
          </p:nvPr>
        </p:nvSpPr>
        <p:spPr bwMode="auto">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Wingdings" pitchFamily="2" charset="2"/>
              <a:buNone/>
            </a:pPr>
            <a:r>
              <a:rPr lang="en-US" sz="2800" smtClean="0"/>
              <a:t>Lesson Review</a:t>
            </a:r>
          </a:p>
          <a:p>
            <a:pPr marL="457200" indent="-457200">
              <a:buFont typeface="Wingdings" pitchFamily="2" charset="2"/>
              <a:buChar char="§"/>
            </a:pPr>
            <a:endParaRPr lang="en-US" sz="2800" smtClean="0"/>
          </a:p>
          <a:p>
            <a:pPr marL="457200" indent="-457200">
              <a:buFont typeface="Arial Narrow" pitchFamily="34" charset="0"/>
              <a:buAutoNum type="arabicPeriod"/>
            </a:pPr>
            <a:r>
              <a:rPr lang="en-US" sz="2000" b="0" smtClean="0"/>
              <a:t>What user account is created when you install Windows XP Mode?</a:t>
            </a:r>
          </a:p>
          <a:p>
            <a:pPr marL="457200" indent="-457200">
              <a:buFont typeface="Arial Narrow" pitchFamily="34" charset="0"/>
              <a:buAutoNum type="arabicPeriod"/>
            </a:pPr>
            <a:endParaRPr lang="en-US" sz="2000" b="0" smtClean="0"/>
          </a:p>
          <a:p>
            <a:pPr marL="457200" indent="-457200">
              <a:buFont typeface="Arial Narrow" pitchFamily="34" charset="0"/>
              <a:buAutoNum type="arabicPeriod"/>
            </a:pPr>
            <a:r>
              <a:rPr lang="en-US" sz="2000" b="0" smtClean="0"/>
              <a:t>What are the benefits of VDI?</a:t>
            </a:r>
          </a:p>
          <a:p>
            <a:pPr marL="457200" indent="-457200">
              <a:buFont typeface="Arial Narrow" pitchFamily="34" charset="0"/>
              <a:buAutoNum type="arabicPeriod"/>
            </a:pPr>
            <a:endParaRPr lang="en-US" sz="2000" b="0" smtClean="0"/>
          </a:p>
          <a:p>
            <a:pPr marL="457200" indent="-457200">
              <a:buFont typeface="Arial Narrow" pitchFamily="34" charset="0"/>
              <a:buAutoNum type="arabicPeriod"/>
            </a:pPr>
            <a:r>
              <a:rPr lang="en-US" sz="2000" b="0" smtClean="0"/>
              <a:t>Which editions of Windows 7 support XP Mode?</a:t>
            </a:r>
            <a:endParaRPr lang="en-US" sz="2000" b="0" smtClean="0">
              <a:solidFill>
                <a:srgbClr val="0000FF"/>
              </a:solidFill>
            </a:endParaRPr>
          </a:p>
          <a:p>
            <a:pPr marL="457200" indent="-457200">
              <a:buFont typeface="Wingdings" pitchFamily="2" charset="2"/>
              <a:buChar char="§"/>
            </a:pPr>
            <a:endParaRPr lang="en-US"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3"/>
          <p:cNvSpPr txBox="1">
            <a:spLocks noChangeArrowheads="1"/>
          </p:cNvSpPr>
          <p:nvPr/>
        </p:nvSpPr>
        <p:spPr bwMode="auto">
          <a:xfrm>
            <a:off x="622300" y="1497013"/>
            <a:ext cx="8326438" cy="4292600"/>
          </a:xfrm>
          <a:prstGeom prst="rect">
            <a:avLst/>
          </a:prstGeom>
          <a:noFill/>
          <a:ln w="9525">
            <a:noFill/>
            <a:miter lim="800000"/>
            <a:headEnd/>
            <a:tailEnd/>
          </a:ln>
        </p:spPr>
        <p:txBody>
          <a:bodyPr/>
          <a:lstStyle/>
          <a:p>
            <a:pPr marL="457200" indent="-457200" eaLnBrk="0" hangingPunct="0">
              <a:lnSpc>
                <a:spcPct val="90000"/>
              </a:lnSpc>
              <a:spcBef>
                <a:spcPct val="40000"/>
              </a:spcBef>
              <a:buClr>
                <a:srgbClr val="8DACD0"/>
              </a:buClr>
              <a:buSzPct val="70000"/>
              <a:buFont typeface="Wingdings" pitchFamily="2" charset="2"/>
              <a:buNone/>
            </a:pPr>
            <a:r>
              <a:rPr lang="en-US" sz="2800">
                <a:latin typeface="Times New Roman" pitchFamily="18" charset="0"/>
                <a:cs typeface="Times New Roman" pitchFamily="18" charset="0"/>
              </a:rPr>
              <a:t>Lesson Overview</a:t>
            </a:r>
          </a:p>
          <a:p>
            <a:pPr marL="457200" indent="-457200" eaLnBrk="0" hangingPunct="0">
              <a:lnSpc>
                <a:spcPct val="90000"/>
              </a:lnSpc>
              <a:spcBef>
                <a:spcPct val="40000"/>
              </a:spcBef>
              <a:buClr>
                <a:srgbClr val="8DACD0"/>
              </a:buClr>
              <a:buSzPct val="70000"/>
              <a:buFont typeface="Wingdings" pitchFamily="2" charset="2"/>
              <a:buNone/>
            </a:pPr>
            <a:endParaRPr lang="en-US" sz="2800">
              <a:latin typeface="Times New Roman" pitchFamily="18" charset="0"/>
              <a:cs typeface="Times New Roman" pitchFamily="18" charset="0"/>
            </a:endParaRPr>
          </a:p>
          <a:p>
            <a:pPr marL="457200" indent="-457200" eaLnBrk="0" hangingPunct="0">
              <a:lnSpc>
                <a:spcPct val="90000"/>
              </a:lnSpc>
              <a:spcBef>
                <a:spcPct val="40000"/>
              </a:spcBef>
              <a:buSzPct val="70000"/>
            </a:pPr>
            <a:r>
              <a:rPr lang="en-US" sz="2000" b="0">
                <a:latin typeface="Times New Roman" pitchFamily="18" charset="0"/>
                <a:cs typeface="Times New Roman" pitchFamily="18" charset="0"/>
              </a:rPr>
              <a:t>Understanding virtualized clients</a:t>
            </a:r>
          </a:p>
          <a:p>
            <a:pPr marL="457200" indent="-457200" eaLnBrk="0" hangingPunct="0">
              <a:lnSpc>
                <a:spcPct val="90000"/>
              </a:lnSpc>
              <a:spcBef>
                <a:spcPct val="40000"/>
              </a:spcBef>
              <a:buSzPct val="70000"/>
              <a:buFont typeface="Wingdings" pitchFamily="2" charset="2"/>
              <a:buChar char="§"/>
            </a:pPr>
            <a:endParaRPr lang="en-US" sz="2000" b="0">
              <a:latin typeface="Times New Roman" pitchFamily="18" charset="0"/>
              <a:cs typeface="Times New Roman" pitchFamily="18" charset="0"/>
            </a:endParaRPr>
          </a:p>
          <a:p>
            <a:pPr marL="457200" indent="-457200" eaLnBrk="0" hangingPunct="0">
              <a:lnSpc>
                <a:spcPct val="90000"/>
              </a:lnSpc>
              <a:spcBef>
                <a:spcPct val="40000"/>
              </a:spcBef>
              <a:buSzPct val="70000"/>
            </a:pPr>
            <a:r>
              <a:rPr lang="en-US" sz="2000" b="0">
                <a:latin typeface="Times New Roman" pitchFamily="18" charset="0"/>
                <a:cs typeface="Times New Roman" pitchFamily="18" charset="0"/>
              </a:rPr>
              <a:t>In this lesson, you will:</a:t>
            </a:r>
          </a:p>
          <a:p>
            <a:pPr marL="457200" indent="-457200" eaLnBrk="0" hangingPunct="0">
              <a:lnSpc>
                <a:spcPct val="90000"/>
              </a:lnSpc>
              <a:spcBef>
                <a:spcPct val="40000"/>
              </a:spcBef>
              <a:buSzPct val="70000"/>
              <a:buFont typeface="Wingdings" pitchFamily="2" charset="2"/>
              <a:buChar char="§"/>
            </a:pPr>
            <a:r>
              <a:rPr lang="en-US" sz="2000" b="0">
                <a:latin typeface="Times New Roman" pitchFamily="18" charset="0"/>
                <a:cs typeface="Times New Roman" pitchFamily="18" charset="0"/>
              </a:rPr>
              <a:t>Identify virtualization options.</a:t>
            </a:r>
          </a:p>
          <a:p>
            <a:pPr marL="457200" indent="-457200" eaLnBrk="0" hangingPunct="0">
              <a:lnSpc>
                <a:spcPct val="90000"/>
              </a:lnSpc>
              <a:spcBef>
                <a:spcPct val="40000"/>
              </a:spcBef>
              <a:buSzPct val="70000"/>
              <a:buFont typeface="Wingdings" pitchFamily="2" charset="2"/>
              <a:buChar char="§"/>
            </a:pPr>
            <a:r>
              <a:rPr lang="en-US" sz="2000" b="0">
                <a:latin typeface="Times New Roman" pitchFamily="18" charset="0"/>
                <a:cs typeface="Times New Roman" pitchFamily="18" charset="0"/>
              </a:rPr>
              <a:t>Identify Remote Desktop Services (RDS).</a:t>
            </a:r>
          </a:p>
          <a:p>
            <a:pPr marL="457200" indent="-457200" eaLnBrk="0" hangingPunct="0">
              <a:lnSpc>
                <a:spcPct val="90000"/>
              </a:lnSpc>
              <a:spcBef>
                <a:spcPct val="40000"/>
              </a:spcBef>
              <a:buSzPct val="70000"/>
              <a:buFont typeface="Wingdings" pitchFamily="2" charset="2"/>
              <a:buChar char="§"/>
            </a:pPr>
            <a:r>
              <a:rPr lang="en-US" sz="2000" b="0">
                <a:latin typeface="Times New Roman" pitchFamily="18" charset="0"/>
                <a:cs typeface="Times New Roman" pitchFamily="18" charset="0"/>
              </a:rPr>
              <a:t>Identify Microsoft Virtual Desktop Infrastructure (VDI).</a:t>
            </a:r>
          </a:p>
          <a:p>
            <a:pPr marL="457200" indent="-457200" eaLnBrk="0" hangingPunct="0">
              <a:lnSpc>
                <a:spcPct val="90000"/>
              </a:lnSpc>
              <a:spcBef>
                <a:spcPct val="40000"/>
              </a:spcBef>
              <a:buSzPct val="70000"/>
              <a:buFont typeface="Wingdings" pitchFamily="2" charset="2"/>
              <a:buChar char="§"/>
            </a:pPr>
            <a:r>
              <a:rPr lang="en-US" sz="2000" b="0">
                <a:latin typeface="Times New Roman" pitchFamily="18" charset="0"/>
                <a:cs typeface="Times New Roman" pitchFamily="18" charset="0"/>
              </a:rPr>
              <a:t>Configure Windows XP Mode.</a:t>
            </a:r>
          </a:p>
          <a:p>
            <a:pPr marL="457200" indent="-457200" eaLnBrk="0" hangingPunct="0">
              <a:lnSpc>
                <a:spcPct val="90000"/>
              </a:lnSpc>
              <a:spcBef>
                <a:spcPct val="40000"/>
              </a:spcBef>
              <a:buSzPct val="70000"/>
              <a:buFont typeface="Wingdings" pitchFamily="2" charset="2"/>
              <a:buChar char="§"/>
            </a:pPr>
            <a:endParaRPr lang="en-US" sz="2000" b="0">
              <a:latin typeface="Times New Roman" pitchFamily="18" charset="0"/>
              <a:cs typeface="Times New Roman" pitchFamily="18" charset="0"/>
            </a:endParaRPr>
          </a:p>
          <a:p>
            <a:pPr marL="457200" indent="-457200" eaLnBrk="0" hangingPunct="0">
              <a:lnSpc>
                <a:spcPct val="90000"/>
              </a:lnSpc>
              <a:spcBef>
                <a:spcPct val="40000"/>
              </a:spcBef>
              <a:buSzPct val="70000"/>
              <a:buFont typeface="Wingdings" pitchFamily="2" charset="2"/>
              <a:buChar char="§"/>
            </a:pPr>
            <a:endParaRPr lang="en-US" sz="2000" b="0">
              <a:latin typeface="Times New Roman" pitchFamily="18" charset="0"/>
              <a:cs typeface="Times New Roman" pitchFamily="18" charset="0"/>
            </a:endParaRPr>
          </a:p>
          <a:p>
            <a:pPr marL="457200" indent="-457200" eaLnBrk="0" hangingPunct="0">
              <a:lnSpc>
                <a:spcPct val="90000"/>
              </a:lnSpc>
              <a:spcBef>
                <a:spcPct val="40000"/>
              </a:spcBef>
              <a:buSzPct val="70000"/>
              <a:buFont typeface="Wingdings" pitchFamily="2" charset="2"/>
              <a:buChar char="§"/>
            </a:pPr>
            <a:endParaRPr lang="en-US" sz="2200" b="0">
              <a:latin typeface="Segoe"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3"/>
          <p:cNvSpPr>
            <a:spLocks noGrp="1" noChangeArrowheads="1"/>
          </p:cNvSpPr>
          <p:nvPr>
            <p:ph type="body" idx="1"/>
          </p:nvPr>
        </p:nvSpPr>
        <p:spPr bwMode="auto">
          <a:xfrm>
            <a:off x="622300" y="1497013"/>
            <a:ext cx="7959725" cy="4292600"/>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Wingdings" pitchFamily="2" charset="2"/>
              <a:buNone/>
            </a:pPr>
            <a:r>
              <a:rPr lang="en-US" sz="2800" smtClean="0"/>
              <a:t>Guiding Questions</a:t>
            </a:r>
          </a:p>
          <a:p>
            <a:pPr marL="457200" indent="-457200">
              <a:buFont typeface="Wingdings" pitchFamily="2" charset="2"/>
              <a:buNone/>
            </a:pPr>
            <a:endParaRPr lang="en-US" sz="2800" smtClean="0"/>
          </a:p>
          <a:p>
            <a:pPr marL="457200" indent="-457200">
              <a:buFont typeface="Arial Narrow" pitchFamily="34" charset="0"/>
              <a:buAutoNum type="arabicPeriod"/>
            </a:pPr>
            <a:r>
              <a:rPr lang="en-US" sz="2000" b="0" smtClean="0"/>
              <a:t>What desktop virtualization software is required to use Windows XP Mode?</a:t>
            </a:r>
          </a:p>
          <a:p>
            <a:pPr marL="457200" indent="-457200">
              <a:buFont typeface="Arial Narrow" pitchFamily="34" charset="0"/>
              <a:buAutoNum type="arabicPeriod"/>
            </a:pPr>
            <a:r>
              <a:rPr lang="en-US" sz="2000" b="0" smtClean="0"/>
              <a:t>What Windows Server 2008 R2 server role was formerly called Terminal Services?</a:t>
            </a:r>
          </a:p>
          <a:p>
            <a:pPr marL="457200" indent="-457200">
              <a:buFont typeface="Arial Narrow" pitchFamily="34" charset="0"/>
              <a:buAutoNum type="arabicPeriod"/>
            </a:pPr>
            <a:r>
              <a:rPr lang="en-US" sz="2000" b="0" smtClean="0"/>
              <a:t>What feature of Windows 7 is used to connect to an RDS server?</a:t>
            </a:r>
          </a:p>
          <a:p>
            <a:pPr marL="457200" indent="-457200">
              <a:buFont typeface="Wingdings" pitchFamily="2" charset="2"/>
              <a:buNone/>
            </a:pPr>
            <a:endParaRPr lang="en-US" sz="2200" b="0" smtClean="0">
              <a:latin typeface="Segoe"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3"/>
          <p:cNvSpPr>
            <a:spLocks noGrp="1" noChangeArrowheads="1"/>
          </p:cNvSpPr>
          <p:nvPr>
            <p:ph type="body" idx="1"/>
          </p:nvPr>
        </p:nvSpPr>
        <p:spPr bwMode="auto">
          <a:xfrm>
            <a:off x="546100" y="1535113"/>
            <a:ext cx="8054975" cy="4808537"/>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Wingdings" pitchFamily="2" charset="2"/>
              <a:buNone/>
            </a:pPr>
            <a:r>
              <a:rPr lang="en-US" sz="2800" smtClean="0"/>
              <a:t>Virtualization Options</a:t>
            </a:r>
          </a:p>
          <a:p>
            <a:pPr marL="457200" indent="-457200">
              <a:buFont typeface="Wingdings" pitchFamily="2" charset="2"/>
              <a:buNone/>
            </a:pPr>
            <a:endParaRPr lang="en-US" sz="2800" smtClean="0"/>
          </a:p>
          <a:p>
            <a:pPr marL="457200" indent="-457200">
              <a:buFont typeface="Wingdings" pitchFamily="2" charset="2"/>
              <a:buChar char="§"/>
            </a:pPr>
            <a:r>
              <a:rPr lang="en-US" sz="2000" b="0" smtClean="0"/>
              <a:t>A virtual machine is software that mimics the performance of a hardware device.</a:t>
            </a:r>
          </a:p>
          <a:p>
            <a:pPr marL="457200" indent="-457200">
              <a:buFont typeface="Wingdings" pitchFamily="2" charset="2"/>
              <a:buChar char="§"/>
            </a:pPr>
            <a:r>
              <a:rPr lang="en-US" sz="2000" b="0" smtClean="0"/>
              <a:t>Microsoft Virtual PC allows you to create and run one or more virtual machines, each with its own operating system, on a single computer. This provides the flexibility to use different operating systems on one physical computer.</a:t>
            </a:r>
          </a:p>
          <a:p>
            <a:pPr marL="457200" indent="-457200">
              <a:buFont typeface="Wingdings" pitchFamily="2" charset="2"/>
              <a:buChar char="§"/>
            </a:pPr>
            <a:r>
              <a:rPr lang="en-US" sz="2000" b="0" smtClean="0"/>
              <a:t>Windows XP Mode comes as a separate download and works only with Windows 7 Professional, Ultimate, and Enterprise editions.</a:t>
            </a:r>
            <a:r>
              <a:rPr lang="en-US" sz="1800" b="0" smtClean="0"/>
              <a:t> </a:t>
            </a:r>
          </a:p>
          <a:p>
            <a:pPr lvl="1">
              <a:buClr>
                <a:schemeClr val="tx1"/>
              </a:buClr>
              <a:buSzPct val="70000"/>
              <a:buFontTx/>
              <a:buChar char="o"/>
            </a:pPr>
            <a:r>
              <a:rPr lang="en-US" sz="1800" smtClean="0"/>
              <a:t>Windows XP Mode also requires virtualization software such as Windows Virtual PC. </a:t>
            </a:r>
          </a:p>
          <a:p>
            <a:pPr marL="457200" indent="-457200">
              <a:buFont typeface="Wingdings" pitchFamily="2" charset="2"/>
              <a:buChar char="§"/>
            </a:pPr>
            <a:r>
              <a:rPr lang="en-US" sz="2000" b="0" smtClean="0"/>
              <a:t>VDI is a centralized desktop delivery solution. </a:t>
            </a:r>
          </a:p>
          <a:p>
            <a:pPr marL="457200" indent="-457200">
              <a:buFont typeface="Wingdings" pitchFamily="2" charset="2"/>
              <a:buChar char="§"/>
            </a:pPr>
            <a:endParaRPr lang="en-US" sz="2000" b="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3"/>
          <p:cNvSpPr>
            <a:spLocks noGrp="1" noChangeArrowheads="1"/>
          </p:cNvSpPr>
          <p:nvPr>
            <p:ph type="body" idx="1"/>
          </p:nvPr>
        </p:nvSpPr>
        <p:spPr bwMode="auto">
          <a:xfrm>
            <a:off x="546100" y="1535113"/>
            <a:ext cx="8045450" cy="4808537"/>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Wingdings" pitchFamily="2" charset="2"/>
              <a:buNone/>
            </a:pPr>
            <a:r>
              <a:rPr lang="en-US" sz="2800" smtClean="0"/>
              <a:t>Remote Desktop Services (RDS)</a:t>
            </a:r>
          </a:p>
          <a:p>
            <a:pPr marL="457200" indent="-457200">
              <a:buFont typeface="Wingdings" pitchFamily="2" charset="2"/>
              <a:buNone/>
            </a:pPr>
            <a:endParaRPr lang="en-US" sz="1800" b="0" smtClean="0"/>
          </a:p>
          <a:p>
            <a:pPr marL="457200" indent="-457200">
              <a:buFont typeface="Wingdings" pitchFamily="2" charset="2"/>
              <a:buNone/>
            </a:pPr>
            <a:r>
              <a:rPr lang="en-US" sz="2000" b="0" smtClean="0"/>
              <a:t>RDS is a centralized desktop and application platform solution that uses session virtualization and VDI technologies.</a:t>
            </a:r>
          </a:p>
          <a:p>
            <a:pPr lvl="1">
              <a:buClr>
                <a:schemeClr val="tx1"/>
              </a:buClr>
              <a:buSzPct val="70000"/>
              <a:buFontTx/>
              <a:buChar char="o"/>
            </a:pPr>
            <a:r>
              <a:rPr lang="en-US" sz="1800" smtClean="0"/>
              <a:t>RDS makes it possible to run an application or an entire desktop remotely in one location but have it be controlled and managed in another.</a:t>
            </a:r>
          </a:p>
          <a:p>
            <a:pPr marL="457200" indent="-457200">
              <a:buFont typeface="Wingdings" pitchFamily="2" charset="2"/>
              <a:buBlip>
                <a:blip r:embed="rId3"/>
              </a:buBlip>
            </a:pPr>
            <a:r>
              <a:rPr lang="en-US" sz="2000" b="0" smtClean="0"/>
              <a:t>Benefits:</a:t>
            </a:r>
          </a:p>
          <a:p>
            <a:pPr lvl="1">
              <a:buClr>
                <a:schemeClr val="tx1"/>
              </a:buClr>
              <a:buSzPct val="70000"/>
              <a:buFontTx/>
              <a:buChar char="o"/>
            </a:pPr>
            <a:r>
              <a:rPr lang="en-US" sz="1800" smtClean="0"/>
              <a:t>Application deployment: You can quickly deploy Windows-based programs to computing devices. RDS is especially useful when you have programs that are frequently updated, infrequently used, or difficult to manage.</a:t>
            </a:r>
          </a:p>
          <a:p>
            <a:pPr lvl="1">
              <a:buClr>
                <a:schemeClr val="tx1"/>
              </a:buClr>
              <a:buSzPct val="70000"/>
              <a:buFontTx/>
              <a:buChar char="o"/>
            </a:pPr>
            <a:r>
              <a:rPr lang="en-US" sz="1800" smtClean="0"/>
              <a:t>Application consolidation: Programs are installed and run from an RD Session Host server, eliminating the need for updating programs on clients.</a:t>
            </a:r>
          </a:p>
          <a:p>
            <a:pPr lvl="1">
              <a:buClr>
                <a:schemeClr val="tx1"/>
              </a:buClr>
              <a:buSzPct val="70000"/>
              <a:buFontTx/>
              <a:buChar char="o"/>
            </a:pPr>
            <a:r>
              <a:rPr lang="en-US" sz="1800" smtClean="0"/>
              <a:t>Remote access: Users can access programs that are running on an RD Session Host server from devices such as home computers, kiosks, low-powered hardware, and operating systems other than Windows.</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3"/>
          <p:cNvSpPr>
            <a:spLocks noGrp="1" noChangeArrowheads="1"/>
          </p:cNvSpPr>
          <p:nvPr>
            <p:ph type="body" idx="1"/>
          </p:nvPr>
        </p:nvSpPr>
        <p:spPr bwMode="auto">
          <a:xfrm>
            <a:off x="546100" y="1535113"/>
            <a:ext cx="8035925" cy="4808537"/>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Wingdings" pitchFamily="2" charset="2"/>
              <a:buNone/>
            </a:pPr>
            <a:r>
              <a:rPr lang="en-US" sz="2800" smtClean="0"/>
              <a:t>Virtual Desktop Infrastructure (VDI)</a:t>
            </a:r>
          </a:p>
          <a:p>
            <a:pPr marL="457200" indent="-457200">
              <a:buFont typeface="Wingdings" pitchFamily="2" charset="2"/>
              <a:buNone/>
            </a:pPr>
            <a:endParaRPr lang="en-US" sz="2800" smtClean="0"/>
          </a:p>
          <a:p>
            <a:pPr marL="457200" indent="-457200">
              <a:buFont typeface="Wingdings" pitchFamily="2" charset="2"/>
              <a:buChar char="§"/>
            </a:pPr>
            <a:r>
              <a:rPr lang="en-US" sz="2000" b="0" smtClean="0"/>
              <a:t>VDI is an alternative desktop delivery model that allows users to access desktops running in the data center.</a:t>
            </a:r>
          </a:p>
          <a:p>
            <a:pPr marL="457200" indent="-457200">
              <a:buFont typeface="Wingdings" pitchFamily="2" charset="2"/>
              <a:buChar char="§"/>
            </a:pPr>
            <a:r>
              <a:rPr lang="en-US" sz="2000" b="0" smtClean="0"/>
              <a:t>VDI is not an isolated architecture, but one of many technologies available to optimize enterprise desktops.</a:t>
            </a:r>
          </a:p>
          <a:p>
            <a:pPr marL="457200" indent="-457200">
              <a:buFont typeface="Wingdings" pitchFamily="2" charset="2"/>
              <a:buChar char="§"/>
            </a:pPr>
            <a:r>
              <a:rPr lang="en-US" sz="2000" b="0" smtClean="0"/>
              <a:t>Benefits:</a:t>
            </a:r>
          </a:p>
          <a:p>
            <a:pPr lvl="1">
              <a:buClr>
                <a:schemeClr val="tx1"/>
              </a:buClr>
              <a:buSzPct val="70000"/>
              <a:buFontTx/>
              <a:buChar char="o"/>
            </a:pPr>
            <a:r>
              <a:rPr lang="en-US" sz="1800" smtClean="0"/>
              <a:t>Integrated management</a:t>
            </a:r>
          </a:p>
          <a:p>
            <a:pPr lvl="1">
              <a:buClr>
                <a:schemeClr val="tx1"/>
              </a:buClr>
              <a:buSzPct val="70000"/>
              <a:buFontTx/>
              <a:buChar char="o"/>
            </a:pPr>
            <a:r>
              <a:rPr lang="en-US" sz="1800" smtClean="0"/>
              <a:t>Enhanced security and compliance</a:t>
            </a:r>
          </a:p>
          <a:p>
            <a:pPr lvl="1">
              <a:buClr>
                <a:schemeClr val="tx1"/>
              </a:buClr>
              <a:buSzPct val="70000"/>
              <a:buFontTx/>
              <a:buChar char="o"/>
            </a:pPr>
            <a:r>
              <a:rPr lang="en-US" sz="1800" smtClean="0"/>
              <a:t>Anywhere access from connected devices</a:t>
            </a:r>
          </a:p>
          <a:p>
            <a:pPr lvl="1">
              <a:buClr>
                <a:schemeClr val="tx1"/>
              </a:buClr>
              <a:buSzPct val="70000"/>
              <a:buFontTx/>
              <a:buChar char="o"/>
            </a:pPr>
            <a:r>
              <a:rPr lang="en-US" sz="1800" smtClean="0"/>
              <a:t>Increase business continuity</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3"/>
          <p:cNvSpPr>
            <a:spLocks noGrp="1" noChangeArrowheads="1"/>
          </p:cNvSpPr>
          <p:nvPr>
            <p:ph type="body" idx="1"/>
          </p:nvPr>
        </p:nvSpPr>
        <p:spPr bwMode="auto">
          <a:xfrm>
            <a:off x="546100" y="1535113"/>
            <a:ext cx="8035925" cy="4808537"/>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Wingdings" pitchFamily="2" charset="2"/>
              <a:buNone/>
            </a:pPr>
            <a:r>
              <a:rPr lang="en-US" sz="2800" smtClean="0"/>
              <a:t>VDI (continued)</a:t>
            </a:r>
          </a:p>
          <a:p>
            <a:pPr marL="457200" indent="-457200">
              <a:buFont typeface="Wingdings" pitchFamily="2" charset="2"/>
              <a:buChar char="§"/>
            </a:pPr>
            <a:r>
              <a:rPr lang="en-US" sz="2000" b="0" smtClean="0"/>
              <a:t>Virtualization in the enterprise can take many forms.</a:t>
            </a:r>
          </a:p>
        </p:txBody>
      </p:sp>
      <p:pic>
        <p:nvPicPr>
          <p:cNvPr id="26626" name="Picture 2"/>
          <p:cNvPicPr>
            <a:picLocks noChangeAspect="1"/>
          </p:cNvPicPr>
          <p:nvPr/>
        </p:nvPicPr>
        <p:blipFill>
          <a:blip r:embed="rId3"/>
          <a:srcRect/>
          <a:stretch>
            <a:fillRect/>
          </a:stretch>
        </p:blipFill>
        <p:spPr bwMode="auto">
          <a:xfrm>
            <a:off x="1543050" y="2498725"/>
            <a:ext cx="5400675" cy="39846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3"/>
          <p:cNvSpPr>
            <a:spLocks noGrp="1" noChangeArrowheads="1"/>
          </p:cNvSpPr>
          <p:nvPr>
            <p:ph type="body" idx="1"/>
          </p:nvPr>
        </p:nvSpPr>
        <p:spPr bwMode="auto">
          <a:xfrm>
            <a:off x="546100" y="1535113"/>
            <a:ext cx="8035925" cy="4808537"/>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Wingdings" pitchFamily="2" charset="2"/>
              <a:buNone/>
            </a:pPr>
            <a:r>
              <a:rPr lang="en-US" sz="2800" smtClean="0"/>
              <a:t>VDI (continued)</a:t>
            </a:r>
          </a:p>
          <a:p>
            <a:pPr marL="457200" indent="-457200">
              <a:buFont typeface="Wingdings" pitchFamily="2" charset="2"/>
              <a:buNone/>
            </a:pPr>
            <a:endParaRPr lang="en-US" sz="2800" b="0" smtClean="0"/>
          </a:p>
          <a:p>
            <a:pPr marL="457200" indent="-457200">
              <a:buFont typeface="Wingdings" pitchFamily="2" charset="2"/>
              <a:buChar char="§"/>
            </a:pPr>
            <a:r>
              <a:rPr lang="en-US" sz="2000" b="0" smtClean="0"/>
              <a:t>VDI has several options, including session virtualization, which delivers session-based desktops or applications and is suitable for low complexity or task scenarios.</a:t>
            </a:r>
          </a:p>
          <a:p>
            <a:pPr marL="457200" indent="-457200">
              <a:buFont typeface="Wingdings" pitchFamily="2" charset="2"/>
              <a:buChar char="§"/>
            </a:pPr>
            <a:r>
              <a:rPr lang="en-US" sz="2000" b="0" smtClean="0"/>
              <a:t>Allows for a high number of users</a:t>
            </a:r>
          </a:p>
          <a:p>
            <a:pPr marL="457200" indent="-457200">
              <a:buFont typeface="Wingdings" pitchFamily="2" charset="2"/>
              <a:buChar char="§"/>
            </a:pPr>
            <a:r>
              <a:rPr lang="en-US" sz="2000" b="0" smtClean="0"/>
              <a:t>A limited degree of personalization or isolation</a:t>
            </a:r>
          </a:p>
          <a:p>
            <a:pPr lvl="1"/>
            <a:endParaRPr lang="en-US" sz="200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3"/>
          <p:cNvSpPr>
            <a:spLocks noGrp="1" noChangeArrowheads="1"/>
          </p:cNvSpPr>
          <p:nvPr>
            <p:ph type="body" idx="1"/>
          </p:nvPr>
        </p:nvSpPr>
        <p:spPr bwMode="auto">
          <a:xfrm>
            <a:off x="546100" y="1535113"/>
            <a:ext cx="8035925" cy="4808537"/>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Wingdings" pitchFamily="2" charset="2"/>
              <a:buNone/>
            </a:pPr>
            <a:r>
              <a:rPr lang="en-US" sz="2800" smtClean="0"/>
              <a:t>Configure Windows XP Mode</a:t>
            </a:r>
          </a:p>
          <a:p>
            <a:pPr marL="457200" indent="-457200">
              <a:buFont typeface="Wingdings" pitchFamily="2" charset="2"/>
              <a:buNone/>
            </a:pPr>
            <a:endParaRPr lang="en-US" sz="2800" smtClean="0"/>
          </a:p>
          <a:p>
            <a:pPr marL="457200" indent="-457200">
              <a:buFont typeface="Wingdings" pitchFamily="2" charset="2"/>
              <a:buNone/>
            </a:pPr>
            <a:r>
              <a:rPr lang="en-US" sz="2000" b="0" smtClean="0"/>
              <a:t>Windows XP Mode can be used in environments to support legacy applications that are supported only on Windows XP.</a:t>
            </a:r>
          </a:p>
          <a:p>
            <a:pPr marL="457200" indent="-457200">
              <a:buFont typeface="Arial Narrow" pitchFamily="34" charset="0"/>
              <a:buAutoNum type="arabicPeriod"/>
            </a:pPr>
            <a:r>
              <a:rPr lang="en-US" sz="2000" b="0" smtClean="0"/>
              <a:t>Download XP Mode and Windows Virtual PC from this link:</a:t>
            </a:r>
            <a:endParaRPr lang="en-US" sz="2000" b="0" i="1" smtClean="0"/>
          </a:p>
          <a:p>
            <a:pPr lvl="1">
              <a:buClr>
                <a:schemeClr val="tx1"/>
              </a:buClr>
              <a:buSzPct val="70000"/>
              <a:buFontTx/>
              <a:buChar char="o"/>
            </a:pPr>
            <a:r>
              <a:rPr lang="en-US" sz="1800" b="1" i="1" smtClean="0">
                <a:hlinkClick r:id="rId3"/>
              </a:rPr>
              <a:t>http://www.microsoft.com/windows/virtual-pc/download.aspx</a:t>
            </a:r>
            <a:r>
              <a:rPr lang="en-US" sz="1800" i="1" smtClean="0"/>
              <a:t>.</a:t>
            </a:r>
          </a:p>
          <a:p>
            <a:pPr marL="457200" indent="-457200">
              <a:buFont typeface="Wingdings" pitchFamily="2" charset="2"/>
              <a:buAutoNum type="arabicPeriod"/>
            </a:pPr>
            <a:r>
              <a:rPr lang="en-US" sz="2000" b="0" smtClean="0"/>
              <a:t>Install XP Mode.</a:t>
            </a:r>
          </a:p>
          <a:p>
            <a:pPr marL="457200" indent="-457200">
              <a:buFont typeface="Wingdings" pitchFamily="2" charset="2"/>
              <a:buAutoNum type="arabicPeriod"/>
            </a:pPr>
            <a:r>
              <a:rPr lang="en-US" sz="2000" b="0" smtClean="0"/>
              <a:t>Install Windows Virtual PC.</a:t>
            </a:r>
          </a:p>
          <a:p>
            <a:pPr marL="457200" indent="-457200">
              <a:buFont typeface="Wingdings" pitchFamily="2" charset="2"/>
              <a:buAutoNum type="arabicPeriod"/>
            </a:pPr>
            <a:r>
              <a:rPr lang="en-US" sz="2000" b="0" smtClean="0"/>
              <a:t>Restart your system.</a:t>
            </a:r>
          </a:p>
          <a:p>
            <a:pPr marL="457200" indent="-457200">
              <a:buFont typeface="Wingdings" pitchFamily="2" charset="2"/>
              <a:buAutoNum type="arabicPeriod"/>
            </a:pPr>
            <a:r>
              <a:rPr lang="en-US" sz="2000" b="0" smtClean="0"/>
              <a:t>Install the XP Mode update.</a:t>
            </a:r>
          </a:p>
          <a:p>
            <a:pPr marL="457200" indent="-457200">
              <a:buFont typeface="Wingdings" pitchFamily="2" charset="2"/>
              <a:buAutoNum type="arabicPeriod"/>
            </a:pPr>
            <a:r>
              <a:rPr lang="en-US" sz="2000" b="0" smtClean="0"/>
              <a:t>Restart your system.</a:t>
            </a:r>
          </a:p>
          <a:p>
            <a:pPr marL="457200" indent="-457200">
              <a:buFont typeface="Wingdings" pitchFamily="2" charset="2"/>
              <a:buChar char="§"/>
            </a:pPr>
            <a:endParaRPr lang="en-US" sz="2000" b="0" smtClean="0"/>
          </a:p>
          <a:p>
            <a:pPr marL="457200" indent="-457200">
              <a:buFont typeface="Wingdings" pitchFamily="2" charset="2"/>
              <a:buChar char="§"/>
            </a:pPr>
            <a:endParaRPr lang="en-US" sz="1800" smtClean="0">
              <a:sym typeface="Wingdings" pitchFamily="2" charset="2"/>
            </a:endParaRPr>
          </a:p>
          <a:p>
            <a:pPr lvl="1"/>
            <a:endParaRPr lang="en-US" sz="1800" smtClean="0"/>
          </a:p>
          <a:p>
            <a:pPr lvl="1">
              <a:buFont typeface="Wingdings" pitchFamily="2" charset="2"/>
              <a:buNone/>
            </a:pPr>
            <a:endParaRPr lang="en-US" sz="180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Master_Template">
  <a:themeElements>
    <a:clrScheme name="Master_Template 10">
      <a:dk1>
        <a:srgbClr val="000000"/>
      </a:dk1>
      <a:lt1>
        <a:srgbClr val="FFFFFF"/>
      </a:lt1>
      <a:dk2>
        <a:srgbClr val="000000"/>
      </a:dk2>
      <a:lt2>
        <a:srgbClr val="C0C0C0"/>
      </a:lt2>
      <a:accent1>
        <a:srgbClr val="FFFFFF"/>
      </a:accent1>
      <a:accent2>
        <a:srgbClr val="8DACD0"/>
      </a:accent2>
      <a:accent3>
        <a:srgbClr val="FFFFFF"/>
      </a:accent3>
      <a:accent4>
        <a:srgbClr val="000000"/>
      </a:accent4>
      <a:accent5>
        <a:srgbClr val="FFFFFF"/>
      </a:accent5>
      <a:accent6>
        <a:srgbClr val="7F9BBC"/>
      </a:accent6>
      <a:hlink>
        <a:srgbClr val="051DFF"/>
      </a:hlink>
      <a:folHlink>
        <a:srgbClr val="CECECE"/>
      </a:folHlink>
    </a:clrScheme>
    <a:fontScheme name="Master_Template">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9525" cap="flat" cmpd="sng" algn="ctr">
          <a:solidFill>
            <a:srgbClr val="333333"/>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Narrow" pitchFamily="34" charset="0"/>
          </a:defRPr>
        </a:defPPr>
      </a:lstStyle>
    </a:spDef>
    <a:lnDef>
      <a:spPr bwMode="auto">
        <a:xfrm>
          <a:off x="0" y="0"/>
          <a:ext cx="1" cy="1"/>
        </a:xfrm>
        <a:custGeom>
          <a:avLst/>
          <a:gdLst/>
          <a:ahLst/>
          <a:cxnLst/>
          <a:rect l="0" t="0" r="0" b="0"/>
          <a:pathLst/>
        </a:custGeom>
        <a:solidFill>
          <a:schemeClr val="bg1"/>
        </a:solidFill>
        <a:ln w="9525" cap="flat" cmpd="sng" algn="ctr">
          <a:solidFill>
            <a:srgbClr val="333333"/>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Narrow" pitchFamily="34" charset="0"/>
          </a:defRPr>
        </a:defPPr>
      </a:lstStyle>
    </a:lnDef>
  </a:objectDefaults>
  <a:extraClrSchemeLst>
    <a:extraClrScheme>
      <a:clrScheme name="Master_Templat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aster_Templat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aster_Templat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aster_Templat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aster_Templat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aster_Templat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aster_Templat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Master_Template 8">
        <a:dk1>
          <a:srgbClr val="000000"/>
        </a:dk1>
        <a:lt1>
          <a:srgbClr val="FFFFFF"/>
        </a:lt1>
        <a:dk2>
          <a:srgbClr val="000000"/>
        </a:dk2>
        <a:lt2>
          <a:srgbClr val="C0C0C0"/>
        </a:lt2>
        <a:accent1>
          <a:srgbClr val="C1FEF9"/>
        </a:accent1>
        <a:accent2>
          <a:srgbClr val="DC0081"/>
        </a:accent2>
        <a:accent3>
          <a:srgbClr val="FFFFFF"/>
        </a:accent3>
        <a:accent4>
          <a:srgbClr val="000000"/>
        </a:accent4>
        <a:accent5>
          <a:srgbClr val="DDFEFB"/>
        </a:accent5>
        <a:accent6>
          <a:srgbClr val="C70074"/>
        </a:accent6>
        <a:hlink>
          <a:srgbClr val="618FFD"/>
        </a:hlink>
        <a:folHlink>
          <a:srgbClr val="CECECE"/>
        </a:folHlink>
      </a:clrScheme>
      <a:clrMap bg1="lt1" tx1="dk1" bg2="lt2" tx2="dk2" accent1="accent1" accent2="accent2" accent3="accent3" accent4="accent4" accent5="accent5" accent6="accent6" hlink="hlink" folHlink="folHlink"/>
    </a:extraClrScheme>
    <a:extraClrScheme>
      <a:clrScheme name="Master_Template 9">
        <a:dk1>
          <a:srgbClr val="000000"/>
        </a:dk1>
        <a:lt1>
          <a:srgbClr val="FFFFFF"/>
        </a:lt1>
        <a:dk2>
          <a:srgbClr val="000000"/>
        </a:dk2>
        <a:lt2>
          <a:srgbClr val="C0C0C0"/>
        </a:lt2>
        <a:accent1>
          <a:srgbClr val="FFFFFF"/>
        </a:accent1>
        <a:accent2>
          <a:srgbClr val="8DACD0"/>
        </a:accent2>
        <a:accent3>
          <a:srgbClr val="FFFFFF"/>
        </a:accent3>
        <a:accent4>
          <a:srgbClr val="000000"/>
        </a:accent4>
        <a:accent5>
          <a:srgbClr val="FFFFFF"/>
        </a:accent5>
        <a:accent6>
          <a:srgbClr val="7F9BBC"/>
        </a:accent6>
        <a:hlink>
          <a:srgbClr val="618FFD"/>
        </a:hlink>
        <a:folHlink>
          <a:srgbClr val="CECECE"/>
        </a:folHlink>
      </a:clrScheme>
      <a:clrMap bg1="lt1" tx1="dk1" bg2="lt2" tx2="dk2" accent1="accent1" accent2="accent2" accent3="accent3" accent4="accent4" accent5="accent5" accent6="accent6" hlink="hlink" folHlink="folHlink"/>
    </a:extraClrScheme>
    <a:extraClrScheme>
      <a:clrScheme name="Master_Templat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aster_Templat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aster_Templat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aster_Templat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aster_Templat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aster_Templat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aster_Templat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Master_Template 8">
        <a:dk1>
          <a:srgbClr val="000000"/>
        </a:dk1>
        <a:lt1>
          <a:srgbClr val="FFFFFF"/>
        </a:lt1>
        <a:dk2>
          <a:srgbClr val="000000"/>
        </a:dk2>
        <a:lt2>
          <a:srgbClr val="C0C0C0"/>
        </a:lt2>
        <a:accent1>
          <a:srgbClr val="C1FEF9"/>
        </a:accent1>
        <a:accent2>
          <a:srgbClr val="DC0081"/>
        </a:accent2>
        <a:accent3>
          <a:srgbClr val="FFFFFF"/>
        </a:accent3>
        <a:accent4>
          <a:srgbClr val="000000"/>
        </a:accent4>
        <a:accent5>
          <a:srgbClr val="DDFEFB"/>
        </a:accent5>
        <a:accent6>
          <a:srgbClr val="C70074"/>
        </a:accent6>
        <a:hlink>
          <a:srgbClr val="618FFD"/>
        </a:hlink>
        <a:folHlink>
          <a:srgbClr val="CECECE"/>
        </a:folHlink>
      </a:clrScheme>
      <a:clrMap bg1="lt1" tx1="dk1" bg2="lt2" tx2="dk2" accent1="accent1" accent2="accent2" accent3="accent3" accent4="accent4" accent5="accent5" accent6="accent6" hlink="hlink" folHlink="folHlink"/>
    </a:extraClrScheme>
    <a:extraClrScheme>
      <a:clrScheme name="Master_Template 9">
        <a:dk1>
          <a:srgbClr val="000000"/>
        </a:dk1>
        <a:lt1>
          <a:srgbClr val="FFFFFF"/>
        </a:lt1>
        <a:dk2>
          <a:srgbClr val="000000"/>
        </a:dk2>
        <a:lt2>
          <a:srgbClr val="C0C0C0"/>
        </a:lt2>
        <a:accent1>
          <a:srgbClr val="FFFFFF"/>
        </a:accent1>
        <a:accent2>
          <a:srgbClr val="8DACD0"/>
        </a:accent2>
        <a:accent3>
          <a:srgbClr val="FFFFFF"/>
        </a:accent3>
        <a:accent4>
          <a:srgbClr val="000000"/>
        </a:accent4>
        <a:accent5>
          <a:srgbClr val="FFFFFF"/>
        </a:accent5>
        <a:accent6>
          <a:srgbClr val="7F9BBC"/>
        </a:accent6>
        <a:hlink>
          <a:srgbClr val="618FFD"/>
        </a:hlink>
        <a:folHlink>
          <a:srgbClr val="CECECE"/>
        </a:folHlink>
      </a:clrScheme>
      <a:clrMap bg1="lt1" tx1="dk1" bg2="lt2" tx2="dk2" accent1="accent1" accent2="accent2" accent3="accent3" accent4="accent4" accent5="accent5" accent6="accent6" hlink="hlink" folHlink="folHlink"/>
    </a:extraClrScheme>
    <a:extraClrScheme>
      <a:clrScheme name="Master_Template 10">
        <a:dk1>
          <a:srgbClr val="000000"/>
        </a:dk1>
        <a:lt1>
          <a:srgbClr val="FFFFFF"/>
        </a:lt1>
        <a:dk2>
          <a:srgbClr val="000000"/>
        </a:dk2>
        <a:lt2>
          <a:srgbClr val="C0C0C0"/>
        </a:lt2>
        <a:accent1>
          <a:srgbClr val="FFFFFF"/>
        </a:accent1>
        <a:accent2>
          <a:srgbClr val="8DACD0"/>
        </a:accent2>
        <a:accent3>
          <a:srgbClr val="FFFFFF"/>
        </a:accent3>
        <a:accent4>
          <a:srgbClr val="000000"/>
        </a:accent4>
        <a:accent5>
          <a:srgbClr val="FFFFFF"/>
        </a:accent5>
        <a:accent6>
          <a:srgbClr val="7F9BBC"/>
        </a:accent6>
        <a:hlink>
          <a:srgbClr val="051DFF"/>
        </a:hlink>
        <a:folHlink>
          <a:srgbClr val="CECECE"/>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647DD54ED852E4BA5F24D658FCA520E" ma:contentTypeVersion="0" ma:contentTypeDescription="Create a new document." ma:contentTypeScope="" ma:versionID="63ea63ba165c863e6778ad594d017fd2">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p:properties xmlns:p="http://schemas.microsoft.com/office/2006/metadata/properties" xmlns:xsi="http://www.w3.org/2001/XMLSchema-instanc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0AFD9C0-0F88-40C8-BA94-E4C46F69EBFB}"/>
</file>

<file path=customXml/itemProps2.xml><?xml version="1.0" encoding="utf-8"?>
<ds:datastoreItem xmlns:ds="http://schemas.openxmlformats.org/officeDocument/2006/customXml" ds:itemID="{92E8EF29-E144-4295-8F49-BDA904B8E4FA}"/>
</file>

<file path=customXml/itemProps3.xml><?xml version="1.0" encoding="utf-8"?>
<ds:datastoreItem xmlns:ds="http://schemas.openxmlformats.org/officeDocument/2006/customXml" ds:itemID="{C933640A-1409-4386-8F61-7C825F4B183A}"/>
</file>

<file path=docProps/app.xml><?xml version="1.0" encoding="utf-8"?>
<Properties xmlns="http://schemas.openxmlformats.org/officeDocument/2006/extended-properties" xmlns:vt="http://schemas.openxmlformats.org/officeDocument/2006/docPropsVTypes">
  <Template>Eli_Guidelines_New</Template>
  <TotalTime>1808</TotalTime>
  <Words>1190</Words>
  <Application>Microsoft Office PowerPoint</Application>
  <PresentationFormat>On-screen Show (4:3)</PresentationFormat>
  <Paragraphs>140</Paragraphs>
  <Slides>14</Slides>
  <Notes>14</Notes>
  <HiddenSlides>0</HiddenSlides>
  <MMClips>0</MMClips>
  <ScaleCrop>false</ScaleCrop>
  <HeadingPairs>
    <vt:vector size="6" baseType="variant">
      <vt:variant>
        <vt:lpstr>Fonts Used</vt:lpstr>
      </vt:variant>
      <vt:variant>
        <vt:i4>7</vt:i4>
      </vt:variant>
      <vt:variant>
        <vt:lpstr>Design Template</vt:lpstr>
      </vt:variant>
      <vt:variant>
        <vt:i4>1</vt:i4>
      </vt:variant>
      <vt:variant>
        <vt:lpstr>Slide Titles</vt:lpstr>
      </vt:variant>
      <vt:variant>
        <vt:i4>14</vt:i4>
      </vt:variant>
    </vt:vector>
  </HeadingPairs>
  <TitlesOfParts>
    <vt:vector size="22" baseType="lpstr">
      <vt:lpstr>Arial Narrow</vt:lpstr>
      <vt:lpstr>Arial</vt:lpstr>
      <vt:lpstr>Wingdings</vt:lpstr>
      <vt:lpstr>Times New Roman</vt:lpstr>
      <vt:lpstr>Segoe</vt:lpstr>
      <vt:lpstr>Calibri</vt:lpstr>
      <vt:lpstr>+mj-lt</vt:lpstr>
      <vt:lpstr>Master_Template</vt:lpstr>
      <vt:lpstr>Understand Virtualized Clients</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Version 1.2 - Course Module Slide Options</dc:title>
  <dc:creator>a-janal</dc:creator>
  <dc:description>Updated slides with current text and slide options</dc:description>
  <cp:lastModifiedBy>dkohnen</cp:lastModifiedBy>
  <cp:revision>812</cp:revision>
  <dcterms:created xsi:type="dcterms:W3CDTF">2008-07-15T17:51:11Z</dcterms:created>
  <dcterms:modified xsi:type="dcterms:W3CDTF">2011-05-05T20:50:39Z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Description of the Modifications">
    <vt:lpwstr>PowerPoint boilerplate for Course module</vt:lpwstr>
  </property>
  <property fmtid="{D5CDD505-2E9C-101B-9397-08002B2CF9AE}" pid="3" name="AddDocumentEventProcessedFirstTime">
    <vt:lpwstr>True</vt:lpwstr>
  </property>
  <property fmtid="{D5CDD505-2E9C-101B-9397-08002B2CF9AE}" pid="4" name="AddDocumentEventProcessedFileUniqueId">
    <vt:lpwstr>88d98604-164e-49f6-944f-def1028c1d63</vt:lpwstr>
  </property>
  <property fmtid="{D5CDD505-2E9C-101B-9397-08002B2CF9AE}" pid="5" name="LastObjectUpdateEventProcessedVersion">
    <vt:lpwstr>2.0</vt:lpwstr>
  </property>
  <property fmtid="{D5CDD505-2E9C-101B-9397-08002B2CF9AE}" pid="6" name="ContentTypeId">
    <vt:lpwstr>0x00DDD5EB73BFB76E459C139DBD7FA3B4D7</vt:lpwstr>
  </property>
  <property fmtid="{D5CDD505-2E9C-101B-9397-08002B2CF9AE}" pid="8" name="AutoVersionDisabled">
    <vt:lpwstr>false</vt:lpwstr>
  </property>
  <property fmtid="{D5CDD505-2E9C-101B-9397-08002B2CF9AE}" pid="9" name="ItemType">
    <vt:lpwstr>1</vt:lpwstr>
  </property>
</Properties>
</file>